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God’s Laws…"/>
          <p:cNvSpPr txBox="1"/>
          <p:nvPr>
            <p:ph type="ctrTitle"/>
          </p:nvPr>
        </p:nvSpPr>
        <p:spPr>
          <a:xfrm>
            <a:off x="1270000" y="215900"/>
            <a:ext cx="10464800" cy="1867397"/>
          </a:xfrm>
          <a:prstGeom prst="rect">
            <a:avLst/>
          </a:prstGeom>
        </p:spPr>
        <p:txBody>
          <a:bodyPr/>
          <a:lstStyle/>
          <a:p>
            <a:pPr>
              <a:defRPr>
                <a:latin typeface="Copperplate Gothic Bold"/>
                <a:ea typeface="Copperplate Gothic Bold"/>
                <a:cs typeface="Copperplate Gothic Bold"/>
                <a:sym typeface="Copperplate Gothic Bold"/>
              </a:defRPr>
            </a:pPr>
            <a:r>
              <a:t>God’s Laws</a:t>
            </a:r>
          </a:p>
          <a:p>
            <a:pPr>
              <a:defRPr sz="4000">
                <a:latin typeface="Copperplate Gothic Bold"/>
                <a:ea typeface="Copperplate Gothic Bold"/>
                <a:cs typeface="Copperplate Gothic Bold"/>
                <a:sym typeface="Copperplate Gothic Bold"/>
              </a:defRPr>
            </a:pPr>
            <a:r>
              <a:t>as found in Exodus 20:2-17 </a:t>
            </a:r>
            <a:r>
              <a:rPr sz="3000"/>
              <a:t>(NCV)</a:t>
            </a:r>
          </a:p>
        </p:txBody>
      </p:sp>
      <p:sp>
        <p:nvSpPr>
          <p:cNvPr id="120" name="2 “I am the Lord your God, who brought you out of the land of Egypt where you were slaves."/>
          <p:cNvSpPr txBox="1"/>
          <p:nvPr/>
        </p:nvSpPr>
        <p:spPr>
          <a:xfrm>
            <a:off x="319856" y="2133748"/>
            <a:ext cx="12365088" cy="3742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2 </a:t>
            </a:r>
            <a:r>
              <a:t>“I am the Lord your God, who brought you out of the land of Egypt where you were slaves.</a:t>
            </a:r>
          </a:p>
        </p:txBody>
      </p:sp>
      <p:sp>
        <p:nvSpPr>
          <p:cNvPr id="121" name="8 “Remember to keep the Sabbath holy. 9 Work and get everything done during six days each week, 10 but the seventh day is a day of rest to honor the Lord your God. On that day no one may do any work: not you, your son or daughter, your male or female slaves, your animals, or the foreigners living in your cities. 11 The reason is that in six days the Lord made everything—the sky, the earth, the sea, and everything in them. On the seventh day he rested. So the Lord blessed the Sabbath day and made it holy."/>
          <p:cNvSpPr txBox="1"/>
          <p:nvPr/>
        </p:nvSpPr>
        <p:spPr>
          <a:xfrm>
            <a:off x="319856" y="4894808"/>
            <a:ext cx="12365088" cy="168632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8 </a:t>
            </a:r>
            <a:r>
              <a:t>“Remember to keep the Sabbath holy. </a:t>
            </a:r>
            <a:r>
              <a:rPr baseline="31999"/>
              <a:t>9 </a:t>
            </a:r>
            <a:r>
              <a:t>Work and get everything done during six days each week, </a:t>
            </a:r>
            <a:r>
              <a:rPr baseline="31999"/>
              <a:t>10 </a:t>
            </a:r>
            <a:r>
              <a:t>but the seventh day is a day of rest to honor the Lord your God. On that day no one may do any work: not you, your son or daughter, your male or female slaves, your animals, or the foreigners living in your cities. </a:t>
            </a:r>
            <a:r>
              <a:rPr baseline="31999"/>
              <a:t>11 </a:t>
            </a:r>
            <a:r>
              <a:t>The reason is that in six days the Lord made everything—the sky, the earth, the sea, and everything in them. On the seventh day he rested. So the Lord blessed the Sabbath day and made it holy.</a:t>
            </a:r>
          </a:p>
        </p:txBody>
      </p:sp>
      <p:sp>
        <p:nvSpPr>
          <p:cNvPr id="122" name="3 “You must not have any other gods except me."/>
          <p:cNvSpPr txBox="1"/>
          <p:nvPr/>
        </p:nvSpPr>
        <p:spPr>
          <a:xfrm>
            <a:off x="319856" y="2507654"/>
            <a:ext cx="12365088" cy="3742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3 </a:t>
            </a:r>
            <a:r>
              <a:t>“You must not have any other gods except me.</a:t>
            </a:r>
          </a:p>
        </p:txBody>
      </p:sp>
      <p:sp>
        <p:nvSpPr>
          <p:cNvPr id="123" name="7 “You must not use the name of the Lord your God thoughtlessly; the Lord will punish anyone who misuses his name."/>
          <p:cNvSpPr txBox="1"/>
          <p:nvPr/>
        </p:nvSpPr>
        <p:spPr>
          <a:xfrm>
            <a:off x="319856" y="4263876"/>
            <a:ext cx="12365088" cy="64278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7 </a:t>
            </a:r>
            <a:r>
              <a:t>“You must not use the name of the Lord your God thoughtlessly; the Lord will punish anyone who misuses his name.</a:t>
            </a:r>
          </a:p>
        </p:txBody>
      </p:sp>
      <p:sp>
        <p:nvSpPr>
          <p:cNvPr id="124" name="4 “You must not make for yourselves an idol that looks like anything in the sky above or on the earth below or in the water below the land. 5 You must not worship or serve any idol, because I, the Lord your God, am a jealous God. If you hate me, I will punish your children, and even your grandchildren and great-grandchildren. 6 But I show kindness to thousands who love me and obey my commands."/>
          <p:cNvSpPr txBox="1"/>
          <p:nvPr/>
        </p:nvSpPr>
        <p:spPr>
          <a:xfrm>
            <a:off x="319856" y="2830760"/>
            <a:ext cx="12365088" cy="14334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4 </a:t>
            </a:r>
            <a:r>
              <a:t>“You must not make for yourselves an idol that looks like anything in the sky above or on the earth below or in the water below the land. </a:t>
            </a:r>
            <a:r>
              <a:rPr baseline="31999"/>
              <a:t>5 </a:t>
            </a:r>
            <a:r>
              <a:t>You must not worship or serve any idol, because I, the Lord your God, am a jealous God. If you hate me, I will punish your children, and even your grandchildren and great-grandchildren. </a:t>
            </a:r>
            <a:r>
              <a:rPr baseline="31999"/>
              <a:t>6 </a:t>
            </a:r>
            <a:r>
              <a:t>But I show kindness to thousands who love me and obey my commands.</a:t>
            </a:r>
          </a:p>
        </p:txBody>
      </p:sp>
      <p:sp>
        <p:nvSpPr>
          <p:cNvPr id="125" name="12 “Honor your father and your mother so that you will live a long time in the land that the Lord your God is going to give you."/>
          <p:cNvSpPr txBox="1"/>
          <p:nvPr/>
        </p:nvSpPr>
        <p:spPr>
          <a:xfrm>
            <a:off x="319856" y="6624439"/>
            <a:ext cx="12365088" cy="64278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12 </a:t>
            </a:r>
            <a:r>
              <a:t>“Honor your father and your mother so that you will live a long time in the land that the Lord your God is going to give you.</a:t>
            </a:r>
          </a:p>
        </p:txBody>
      </p:sp>
      <p:sp>
        <p:nvSpPr>
          <p:cNvPr id="126" name="13 “You must not murder anyone."/>
          <p:cNvSpPr txBox="1"/>
          <p:nvPr/>
        </p:nvSpPr>
        <p:spPr>
          <a:xfrm>
            <a:off x="319856" y="7289899"/>
            <a:ext cx="12365088" cy="3742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13 </a:t>
            </a:r>
            <a:r>
              <a:t>“You must not murder anyone.</a:t>
            </a:r>
          </a:p>
        </p:txBody>
      </p:sp>
      <p:sp>
        <p:nvSpPr>
          <p:cNvPr id="127" name="17 “You must not want to take your neighbor’s house. You must not want his wife or his male or female slaves, or his ox or his donkey, or anything that belongs to your neighbor.”"/>
          <p:cNvSpPr txBox="1"/>
          <p:nvPr/>
        </p:nvSpPr>
        <p:spPr>
          <a:xfrm>
            <a:off x="319856" y="8737996"/>
            <a:ext cx="12365088" cy="6427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17 </a:t>
            </a:r>
            <a:r>
              <a:t>“You must not want to take your neighbor’s house. You must not want his wife or his male or female slaves, or his ox or his donkey, or anything that belongs to your neighbor.”</a:t>
            </a:r>
          </a:p>
        </p:txBody>
      </p:sp>
      <p:sp>
        <p:nvSpPr>
          <p:cNvPr id="128" name="14 “You must not be guilty of adultery."/>
          <p:cNvSpPr txBox="1"/>
          <p:nvPr/>
        </p:nvSpPr>
        <p:spPr>
          <a:xfrm>
            <a:off x="319856" y="7632948"/>
            <a:ext cx="12365088" cy="3742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14 </a:t>
            </a:r>
            <a:r>
              <a:t>“You must not be guilty of adultery.</a:t>
            </a:r>
          </a:p>
        </p:txBody>
      </p:sp>
      <p:sp>
        <p:nvSpPr>
          <p:cNvPr id="129" name="15 “You must not steal."/>
          <p:cNvSpPr txBox="1"/>
          <p:nvPr/>
        </p:nvSpPr>
        <p:spPr>
          <a:xfrm>
            <a:off x="319856" y="7988548"/>
            <a:ext cx="12365088" cy="3742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15 </a:t>
            </a:r>
            <a:r>
              <a:t>“You must not steal.</a:t>
            </a:r>
          </a:p>
        </p:txBody>
      </p:sp>
      <p:sp>
        <p:nvSpPr>
          <p:cNvPr id="130" name="16 “You must not tell lies about your neighbor."/>
          <p:cNvSpPr txBox="1"/>
          <p:nvPr/>
        </p:nvSpPr>
        <p:spPr>
          <a:xfrm>
            <a:off x="319856" y="8385621"/>
            <a:ext cx="12365088" cy="3742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16 </a:t>
            </a:r>
            <a:r>
              <a:t>“You must not tell lies about your neighbor.</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God’s Laws…"/>
          <p:cNvSpPr txBox="1"/>
          <p:nvPr>
            <p:ph type="ctrTitle"/>
          </p:nvPr>
        </p:nvSpPr>
        <p:spPr>
          <a:xfrm>
            <a:off x="1270000" y="215900"/>
            <a:ext cx="10464800" cy="1867397"/>
          </a:xfrm>
          <a:prstGeom prst="rect">
            <a:avLst/>
          </a:prstGeom>
        </p:spPr>
        <p:txBody>
          <a:bodyPr/>
          <a:lstStyle/>
          <a:p>
            <a:pPr defTabSz="578358">
              <a:defRPr sz="7919">
                <a:latin typeface="Gloucester MT Extra Condensed"/>
                <a:ea typeface="Gloucester MT Extra Condensed"/>
                <a:cs typeface="Gloucester MT Extra Condensed"/>
                <a:sym typeface="Gloucester MT Extra Condensed"/>
              </a:defRPr>
            </a:pPr>
            <a:r>
              <a:t>God’s Laws</a:t>
            </a:r>
          </a:p>
          <a:p>
            <a:pPr defTabSz="578358">
              <a:defRPr sz="3959">
                <a:latin typeface="Gloucester MT Extra Condensed"/>
                <a:ea typeface="Gloucester MT Extra Condensed"/>
                <a:cs typeface="Gloucester MT Extra Condensed"/>
                <a:sym typeface="Gloucester MT Extra Condensed"/>
              </a:defRPr>
            </a:pPr>
            <a:r>
              <a:t>as found in Matthew 5:2-16 </a:t>
            </a:r>
            <a:r>
              <a:rPr sz="2970"/>
              <a:t>(MSG)</a:t>
            </a:r>
          </a:p>
        </p:txBody>
      </p:sp>
      <p:sp>
        <p:nvSpPr>
          <p:cNvPr id="133" name="This is what Jesus said to his disciples:"/>
          <p:cNvSpPr txBox="1"/>
          <p:nvPr/>
        </p:nvSpPr>
        <p:spPr>
          <a:xfrm>
            <a:off x="319856" y="2030660"/>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lgn="l" defTabSz="457200">
              <a:defRPr b="0" sz="2000">
                <a:latin typeface="Gloucester MT Extra Condensed"/>
                <a:ea typeface="Gloucester MT Extra Condensed"/>
                <a:cs typeface="Gloucester MT Extra Condensed"/>
                <a:sym typeface="Gloucester MT Extra Condensed"/>
              </a:defRPr>
            </a:lvl1pPr>
          </a:lstStyle>
          <a:p>
            <a:pPr/>
            <a:r>
              <a:t>This is what Jesus said to his disciples:</a:t>
            </a:r>
          </a:p>
        </p:txBody>
      </p:sp>
      <p:sp>
        <p:nvSpPr>
          <p:cNvPr id="134" name="11-12 “Not only that—count yourselves blessed every time people put you down or throw you out or speak lies about you to discredit me. What it means is that the truth is too close for comfort and they are uncomfortable. You can be glad when that happens—give a cheer, even!—for though they don’t like it, I do! And all heaven applauds. And know that you are in good company. My prophets and witnesses have always gotten into this kind of trouble."/>
          <p:cNvSpPr txBox="1"/>
          <p:nvPr/>
        </p:nvSpPr>
        <p:spPr>
          <a:xfrm>
            <a:off x="319856" y="5949081"/>
            <a:ext cx="12365088" cy="102979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11-12 </a:t>
            </a:r>
            <a:r>
              <a:t>“Not only that—count yourselves blessed every time people put you down or throw you out or speak lies about you to discredit me. What it means is that the truth is too close for comfort and they are uncomfortable. You can be glad when that happens—give a cheer, even!—for though they don’t like it, </a:t>
            </a:r>
            <a:r>
              <a:t>I</a:t>
            </a:r>
            <a:r>
              <a:t> do! And all heaven applauds. And know that you are in good company. My prophets and witnesses have always gotten into this kind of trouble.</a:t>
            </a:r>
          </a:p>
        </p:txBody>
      </p:sp>
      <p:sp>
        <p:nvSpPr>
          <p:cNvPr id="135" name="3 “You’re blessed when you’re at the end of your rope. With less of you there is more of God and his rule."/>
          <p:cNvSpPr txBox="1"/>
          <p:nvPr/>
        </p:nvSpPr>
        <p:spPr>
          <a:xfrm>
            <a:off x="319856" y="2487860"/>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3 </a:t>
            </a:r>
            <a:r>
              <a:t>“You’re blessed when you’re at the end of your rope. With less of you there is more of God and his rule.</a:t>
            </a:r>
          </a:p>
        </p:txBody>
      </p:sp>
      <p:sp>
        <p:nvSpPr>
          <p:cNvPr id="136" name="4 “You’re blessed when you feel you’ve lost what is most dear to you. Only then can you be embraced by the One most dear to you."/>
          <p:cNvSpPr txBox="1"/>
          <p:nvPr/>
        </p:nvSpPr>
        <p:spPr>
          <a:xfrm>
            <a:off x="319856" y="2932360"/>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4 </a:t>
            </a:r>
            <a:r>
              <a:t>“You’re blessed when you feel you’ve lost what is most dear to you. Only then can you be embraced by the One most dear to you.</a:t>
            </a:r>
          </a:p>
        </p:txBody>
      </p:sp>
      <p:sp>
        <p:nvSpPr>
          <p:cNvPr id="137" name="5 “You’re blessed when you’re content with just who you are—no more, no less. That’s the moment you find yourselves proud owners of everything that can’t be bought."/>
          <p:cNvSpPr txBox="1"/>
          <p:nvPr/>
        </p:nvSpPr>
        <p:spPr>
          <a:xfrm>
            <a:off x="319856" y="3365648"/>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5 </a:t>
            </a:r>
            <a:r>
              <a:t>“You’re blessed when you’re content with just who you are—no more, no less. That’s the moment you find yourselves proud owners of everything that can’t be bought.</a:t>
            </a:r>
          </a:p>
        </p:txBody>
      </p:sp>
      <p:sp>
        <p:nvSpPr>
          <p:cNvPr id="138" name="6 “You’re blessed when you’ve worked up a good appetite for God. He’s food and drink in the best meal you’ll ever eat."/>
          <p:cNvSpPr txBox="1"/>
          <p:nvPr/>
        </p:nvSpPr>
        <p:spPr>
          <a:xfrm>
            <a:off x="319856" y="3834060"/>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6 </a:t>
            </a:r>
            <a:r>
              <a:t>“You’re blessed when you’ve worked up a good appetite for God. He’s food and drink in the best meal you’ll ever eat.</a:t>
            </a:r>
          </a:p>
        </p:txBody>
      </p:sp>
      <p:sp>
        <p:nvSpPr>
          <p:cNvPr id="139" name="7 “You’re blessed when you care. At the moment of being ‘care-full,’ you find yourselves cared for."/>
          <p:cNvSpPr txBox="1"/>
          <p:nvPr/>
        </p:nvSpPr>
        <p:spPr>
          <a:xfrm>
            <a:off x="319856" y="4260601"/>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7 </a:t>
            </a:r>
            <a:r>
              <a:t>“You’re blessed when you care. At the moment of being ‘care-full,’ you find yourselves cared for.</a:t>
            </a:r>
          </a:p>
        </p:txBody>
      </p:sp>
      <p:sp>
        <p:nvSpPr>
          <p:cNvPr id="140" name="8 “You’re blessed when you get your inside world—your mind and heart—put right. Then you can see God in the outside world."/>
          <p:cNvSpPr txBox="1"/>
          <p:nvPr/>
        </p:nvSpPr>
        <p:spPr>
          <a:xfrm>
            <a:off x="319856" y="4690988"/>
            <a:ext cx="12365088" cy="44782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8 </a:t>
            </a:r>
            <a:r>
              <a:t>“You’re blessed when you get your inside world—your mind and heart—put right. Then you can see God in the outside world.</a:t>
            </a:r>
          </a:p>
        </p:txBody>
      </p:sp>
      <p:sp>
        <p:nvSpPr>
          <p:cNvPr id="141" name="9 “You’re blessed when you can show people how to cooperate instead of compete or fight. That’s when you discover who you really are, and your place in God’s family."/>
          <p:cNvSpPr txBox="1"/>
          <p:nvPr/>
        </p:nvSpPr>
        <p:spPr>
          <a:xfrm>
            <a:off x="319856" y="5133925"/>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9 </a:t>
            </a:r>
            <a:r>
              <a:t>“You’re blessed when you can show people how to cooperate instead of compete or fight. That’s when you discover who you really are, and your place in God’s family.</a:t>
            </a:r>
          </a:p>
        </p:txBody>
      </p:sp>
      <p:sp>
        <p:nvSpPr>
          <p:cNvPr id="142" name="10 “You’re blessed when your commitment to God provokes persecution. The persecution drives you even deeper into God’s kingdom."/>
          <p:cNvSpPr txBox="1"/>
          <p:nvPr/>
        </p:nvSpPr>
        <p:spPr>
          <a:xfrm>
            <a:off x="319856" y="5547915"/>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10 </a:t>
            </a:r>
            <a:r>
              <a:t>“You’re blessed when your commitment to God provokes persecution. The persecution drives you even deeper into God’s kingdom.</a:t>
            </a:r>
          </a:p>
        </p:txBody>
      </p:sp>
      <p:sp>
        <p:nvSpPr>
          <p:cNvPr id="143" name="13 “Let me tell you why you are here. You’re here to be salt-seasoning that brings out the God-flavors of this earth. If you lose your saltiness, how will people taste godliness? You’ve lost your usefulness and will end up in the garbage."/>
          <p:cNvSpPr txBox="1"/>
          <p:nvPr/>
        </p:nvSpPr>
        <p:spPr>
          <a:xfrm>
            <a:off x="319856" y="6974631"/>
            <a:ext cx="12365088" cy="7570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13 </a:t>
            </a:r>
            <a:r>
              <a:t>“Let me tell you why you are here. You’re here to be salt-seasoning that brings out the God-flavors of this earth. If you lose your saltiness, how will people taste godliness? You’ve lost your usefulness and will end up in the garbage.</a:t>
            </a:r>
          </a:p>
        </p:txBody>
      </p:sp>
      <p:sp>
        <p:nvSpPr>
          <p:cNvPr id="144" name="16 “Keep open house; be generous with your lives. By opening up to others, you’ll prompt people to open up with God, this generous Father in heaven.”"/>
          <p:cNvSpPr txBox="1"/>
          <p:nvPr/>
        </p:nvSpPr>
        <p:spPr>
          <a:xfrm>
            <a:off x="319856" y="8721278"/>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16 </a:t>
            </a:r>
            <a:r>
              <a:t>“Keep open house; be generous with your lives. By opening up to others, you’ll prompt people to open up with God, this generous Father in heaven.”</a:t>
            </a:r>
          </a:p>
        </p:txBody>
      </p:sp>
      <p:sp>
        <p:nvSpPr>
          <p:cNvPr id="145" name="14-16 “Here’s another way to put it: You’re here to be light, bringing out the God-colors in the world. God is not a secret to be kept. We’re going public with this, as public as a city on a hill. If I make you light-bearers, you don’t think I’m going to hide you under a bucket, do you? I’m putting you on a light stand. Now that I’ve put you there on a hilltop, on a light stand—shine!"/>
          <p:cNvSpPr txBox="1"/>
          <p:nvPr/>
        </p:nvSpPr>
        <p:spPr>
          <a:xfrm>
            <a:off x="319856" y="7668071"/>
            <a:ext cx="12365088" cy="10683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14-16 </a:t>
            </a:r>
            <a:r>
              <a:t>“Here’s another way to put it: You’re here to be light, bringing out the God-colors in the world. God is not a secret to be kept. We’re going public with this, as public as a city on a hill. If I make you light-bearers, you don’t think I’m going to hide you under a bucket, do you? I’m putting you on a light stand. Now that I’ve put you there on a hilltop, on a light stand—shine!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God’s Laws…"/>
          <p:cNvSpPr txBox="1"/>
          <p:nvPr>
            <p:ph type="ctrTitle"/>
          </p:nvPr>
        </p:nvSpPr>
        <p:spPr>
          <a:xfrm>
            <a:off x="1270000" y="546100"/>
            <a:ext cx="10464800" cy="1867397"/>
          </a:xfrm>
          <a:prstGeom prst="rect">
            <a:avLst/>
          </a:prstGeom>
        </p:spPr>
        <p:txBody>
          <a:bodyPr/>
          <a:lstStyle/>
          <a:p>
            <a:pPr defTabSz="578358">
              <a:defRPr sz="7919">
                <a:latin typeface="Engravers MT"/>
                <a:ea typeface="Engravers MT"/>
                <a:cs typeface="Engravers MT"/>
                <a:sym typeface="Engravers MT"/>
              </a:defRPr>
            </a:pPr>
            <a:r>
              <a:t>God’s Laws</a:t>
            </a:r>
          </a:p>
          <a:p>
            <a:pPr defTabSz="578358">
              <a:defRPr sz="3959">
                <a:latin typeface="Engravers MT"/>
                <a:ea typeface="Engravers MT"/>
                <a:cs typeface="Engravers MT"/>
                <a:sym typeface="Engravers MT"/>
              </a:defRPr>
            </a:pPr>
            <a:r>
              <a:t>as found in Micah 6:8 </a:t>
            </a:r>
            <a:r>
              <a:rPr sz="2970"/>
              <a:t>(TLB)</a:t>
            </a:r>
          </a:p>
        </p:txBody>
      </p:sp>
      <p:sp>
        <p:nvSpPr>
          <p:cNvPr id="148" name="God has told you what he wants,…"/>
          <p:cNvSpPr txBox="1"/>
          <p:nvPr/>
        </p:nvSpPr>
        <p:spPr>
          <a:xfrm>
            <a:off x="319856" y="2826568"/>
            <a:ext cx="12365088" cy="14334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3600">
                <a:latin typeface="Engravers MT"/>
                <a:ea typeface="Engravers MT"/>
                <a:cs typeface="Engravers MT"/>
                <a:sym typeface="Engravers MT"/>
              </a:defRPr>
            </a:pPr>
            <a:r>
              <a:t>God has told you what he wants, </a:t>
            </a:r>
          </a:p>
          <a:p>
            <a:pPr algn="l" defTabSz="457200">
              <a:defRPr b="0" sz="3600">
                <a:latin typeface="Engravers MT"/>
                <a:ea typeface="Engravers MT"/>
                <a:cs typeface="Engravers MT"/>
                <a:sym typeface="Engravers MT"/>
              </a:defRPr>
            </a:pPr>
            <a:r>
              <a:t>and this is all it is:</a:t>
            </a:r>
          </a:p>
        </p:txBody>
      </p:sp>
      <p:sp>
        <p:nvSpPr>
          <p:cNvPr id="149" name="• be fair"/>
          <p:cNvSpPr txBox="1"/>
          <p:nvPr/>
        </p:nvSpPr>
        <p:spPr>
          <a:xfrm>
            <a:off x="1958156" y="4825503"/>
            <a:ext cx="7465319" cy="80089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lgn="l" defTabSz="457200">
              <a:defRPr b="0" sz="3600">
                <a:latin typeface="Engravers MT"/>
                <a:ea typeface="Engravers MT"/>
                <a:cs typeface="Engravers MT"/>
                <a:sym typeface="Engravers MT"/>
              </a:defRPr>
            </a:lvl1pPr>
          </a:lstStyle>
          <a:p>
            <a:pPr/>
            <a:r>
              <a:t>• be fair</a:t>
            </a:r>
          </a:p>
        </p:txBody>
      </p:sp>
      <p:sp>
        <p:nvSpPr>
          <p:cNvPr id="150" name="• be just"/>
          <p:cNvSpPr txBox="1"/>
          <p:nvPr/>
        </p:nvSpPr>
        <p:spPr>
          <a:xfrm>
            <a:off x="1958156" y="5860132"/>
            <a:ext cx="6345486" cy="80089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lgn="l" defTabSz="457200">
              <a:defRPr b="0" sz="3600">
                <a:latin typeface="Engravers MT"/>
                <a:ea typeface="Engravers MT"/>
                <a:cs typeface="Engravers MT"/>
                <a:sym typeface="Engravers MT"/>
              </a:defRPr>
            </a:lvl1pPr>
          </a:lstStyle>
          <a:p>
            <a:pPr/>
            <a:r>
              <a:t>• be just</a:t>
            </a:r>
          </a:p>
        </p:txBody>
      </p:sp>
      <p:sp>
        <p:nvSpPr>
          <p:cNvPr id="151" name="• be merciful"/>
          <p:cNvSpPr txBox="1"/>
          <p:nvPr/>
        </p:nvSpPr>
        <p:spPr>
          <a:xfrm>
            <a:off x="1958156" y="6898146"/>
            <a:ext cx="6152704" cy="80089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lgn="l" defTabSz="457200">
              <a:defRPr b="0" sz="3600">
                <a:latin typeface="Engravers MT"/>
                <a:ea typeface="Engravers MT"/>
                <a:cs typeface="Engravers MT"/>
                <a:sym typeface="Engravers MT"/>
              </a:defRPr>
            </a:lvl1pPr>
          </a:lstStyle>
          <a:p>
            <a:pPr/>
            <a:r>
              <a:t>• be merciful</a:t>
            </a:r>
          </a:p>
        </p:txBody>
      </p:sp>
      <p:sp>
        <p:nvSpPr>
          <p:cNvPr id="152" name="• walk humbly with your god"/>
          <p:cNvSpPr txBox="1"/>
          <p:nvPr/>
        </p:nvSpPr>
        <p:spPr>
          <a:xfrm>
            <a:off x="1945456" y="7911405"/>
            <a:ext cx="10349062" cy="80089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lgn="l" defTabSz="457200">
              <a:defRPr b="0" sz="3600">
                <a:latin typeface="Engravers MT"/>
                <a:ea typeface="Engravers MT"/>
                <a:cs typeface="Engravers MT"/>
                <a:sym typeface="Engravers MT"/>
              </a:defRPr>
            </a:lvl1pPr>
          </a:lstStyle>
          <a:p>
            <a:pPr/>
            <a:r>
              <a:t>• walk humbly with your god</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God’s Laws…"/>
          <p:cNvSpPr txBox="1"/>
          <p:nvPr>
            <p:ph type="ctrTitle"/>
          </p:nvPr>
        </p:nvSpPr>
        <p:spPr>
          <a:xfrm>
            <a:off x="1270000" y="215900"/>
            <a:ext cx="10464800" cy="1867397"/>
          </a:xfrm>
          <a:prstGeom prst="rect">
            <a:avLst/>
          </a:prstGeom>
        </p:spPr>
        <p:txBody>
          <a:bodyPr/>
          <a:lstStyle/>
          <a:p>
            <a:pPr>
              <a:defRPr>
                <a:latin typeface="Copperplate Gothic Bold"/>
                <a:ea typeface="Copperplate Gothic Bold"/>
                <a:cs typeface="Copperplate Gothic Bold"/>
                <a:sym typeface="Copperplate Gothic Bold"/>
              </a:defRPr>
            </a:pPr>
            <a:r>
              <a:t>God’s Laws</a:t>
            </a:r>
          </a:p>
          <a:p>
            <a:pPr>
              <a:defRPr sz="4000">
                <a:latin typeface="Copperplate Gothic Bold"/>
                <a:ea typeface="Copperplate Gothic Bold"/>
                <a:cs typeface="Copperplate Gothic Bold"/>
                <a:sym typeface="Copperplate Gothic Bold"/>
              </a:defRPr>
            </a:pPr>
            <a:r>
              <a:t>as found in Exodus 20:2-17 </a:t>
            </a:r>
            <a:r>
              <a:rPr sz="3000"/>
              <a:t>(NCV)</a:t>
            </a:r>
          </a:p>
        </p:txBody>
      </p:sp>
      <p:sp>
        <p:nvSpPr>
          <p:cNvPr id="155" name="2 “I am the Lord your God, who brought you out of the land of Egypt where you were slaves."/>
          <p:cNvSpPr txBox="1"/>
          <p:nvPr/>
        </p:nvSpPr>
        <p:spPr>
          <a:xfrm>
            <a:off x="319856" y="2133748"/>
            <a:ext cx="12365088" cy="3742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2 </a:t>
            </a:r>
            <a:r>
              <a:t>“I am the Lord your God, who brought you out of the land of Egypt where you were slaves.</a:t>
            </a:r>
          </a:p>
        </p:txBody>
      </p:sp>
      <p:sp>
        <p:nvSpPr>
          <p:cNvPr id="156" name="8 “Remember to keep the Sabbath holy. 9 Work and get everything done during six days each week, 10 but the seventh day is a day of rest to honor the Lord your God. On that day no one may do any work: not you, your son or daughter, your male or female slaves, your animals, or the foreigners living in your cities. 11 The reason is that in six days the Lord made everything—the sky, the earth, the sea, and everything in them. On the seventh day he rested. So the Lord blessed the Sabbath day and made it holy."/>
          <p:cNvSpPr txBox="1"/>
          <p:nvPr/>
        </p:nvSpPr>
        <p:spPr>
          <a:xfrm>
            <a:off x="319856" y="4894808"/>
            <a:ext cx="12365088" cy="168632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8 </a:t>
            </a:r>
            <a:r>
              <a:t>“Remember to keep the Sabbath holy. </a:t>
            </a:r>
            <a:r>
              <a:rPr baseline="31999"/>
              <a:t>9 </a:t>
            </a:r>
            <a:r>
              <a:t>Work and get everything done during six days each week, </a:t>
            </a:r>
            <a:r>
              <a:rPr baseline="31999"/>
              <a:t>10 </a:t>
            </a:r>
            <a:r>
              <a:t>but the seventh day is a day of rest to honor the Lord your God. On that day no one may do any work: not you, your son or daughter, your male or female slaves, your animals, or the foreigners living in your cities. </a:t>
            </a:r>
            <a:r>
              <a:rPr baseline="31999"/>
              <a:t>11 </a:t>
            </a:r>
            <a:r>
              <a:t>The reason is that in six days the Lord made everything—the sky, the earth, the sea, and everything in them. On the seventh day he rested. So the Lord blessed the Sabbath day and made it holy.</a:t>
            </a:r>
          </a:p>
        </p:txBody>
      </p:sp>
      <p:sp>
        <p:nvSpPr>
          <p:cNvPr id="157" name="3 “You must not have any other gods except me."/>
          <p:cNvSpPr txBox="1"/>
          <p:nvPr/>
        </p:nvSpPr>
        <p:spPr>
          <a:xfrm>
            <a:off x="319856" y="2507654"/>
            <a:ext cx="12365088" cy="3742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3 </a:t>
            </a:r>
            <a:r>
              <a:t>“You must not have any other gods except me.</a:t>
            </a:r>
          </a:p>
        </p:txBody>
      </p:sp>
      <p:sp>
        <p:nvSpPr>
          <p:cNvPr id="158" name="7 “You must not use the name of the Lord your God thoughtlessly; the Lord will punish anyone who misuses his name."/>
          <p:cNvSpPr txBox="1"/>
          <p:nvPr/>
        </p:nvSpPr>
        <p:spPr>
          <a:xfrm>
            <a:off x="319856" y="4263876"/>
            <a:ext cx="12365088" cy="64278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7 </a:t>
            </a:r>
            <a:r>
              <a:t>“You must not use the name of the Lord your God thoughtlessly; the Lord will punish anyone who misuses his name.</a:t>
            </a:r>
          </a:p>
        </p:txBody>
      </p:sp>
      <p:sp>
        <p:nvSpPr>
          <p:cNvPr id="159" name="4 “You must not make for yourselves an idol that looks like anything in the sky above or on the earth below or in the water below the land. 5 You must not worship or serve any idol, because I, the Lord your God, am a jealous God. If you hate me, I will punish your children, and even your grandchildren and great-grandchildren. 6 But I show kindness to thousands who love me and obey my commands."/>
          <p:cNvSpPr txBox="1"/>
          <p:nvPr/>
        </p:nvSpPr>
        <p:spPr>
          <a:xfrm>
            <a:off x="319856" y="2830760"/>
            <a:ext cx="12365088" cy="14334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4 </a:t>
            </a:r>
            <a:r>
              <a:t>“You must not make for yourselves an idol that looks like anything in the sky above or on the earth below or in the water below the land. </a:t>
            </a:r>
            <a:r>
              <a:rPr baseline="31999"/>
              <a:t>5 </a:t>
            </a:r>
            <a:r>
              <a:t>You must not worship or serve any idol, because I, the Lord your God, am a jealous God. If you hate me, I will punish your children, and even your grandchildren and great-grandchildren. </a:t>
            </a:r>
            <a:r>
              <a:rPr baseline="31999"/>
              <a:t>6 </a:t>
            </a:r>
            <a:r>
              <a:t>But I show kindness to thousands who love me and obey my commands.</a:t>
            </a:r>
          </a:p>
        </p:txBody>
      </p:sp>
      <p:sp>
        <p:nvSpPr>
          <p:cNvPr id="160" name="12 “Honor your father and your mother so that you will live a long time in the land that the Lord your God is going to give you."/>
          <p:cNvSpPr txBox="1"/>
          <p:nvPr/>
        </p:nvSpPr>
        <p:spPr>
          <a:xfrm>
            <a:off x="319856" y="6624439"/>
            <a:ext cx="12365088" cy="64278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12 </a:t>
            </a:r>
            <a:r>
              <a:t>“Honor your father and your mother so that you will live a long time in the land that the Lord your God is going to give you.</a:t>
            </a:r>
          </a:p>
        </p:txBody>
      </p:sp>
      <p:sp>
        <p:nvSpPr>
          <p:cNvPr id="161" name="13 “You must not murder anyone."/>
          <p:cNvSpPr txBox="1"/>
          <p:nvPr/>
        </p:nvSpPr>
        <p:spPr>
          <a:xfrm>
            <a:off x="319856" y="7289899"/>
            <a:ext cx="12365088" cy="3742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13 </a:t>
            </a:r>
            <a:r>
              <a:t>“You must not murder anyone.</a:t>
            </a:r>
          </a:p>
        </p:txBody>
      </p:sp>
      <p:sp>
        <p:nvSpPr>
          <p:cNvPr id="162" name="17 “You must not want to take your neighbor’s house. You must not want his wife or his male or female slaves, or his ox or his donkey, or anything that belongs to your neighbor.”"/>
          <p:cNvSpPr txBox="1"/>
          <p:nvPr/>
        </p:nvSpPr>
        <p:spPr>
          <a:xfrm>
            <a:off x="319856" y="8737996"/>
            <a:ext cx="12365088" cy="6427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17 </a:t>
            </a:r>
            <a:r>
              <a:t>“You must not want to take your neighbor’s house. You must not want his wife or his male or female slaves, or his ox or his donkey, or anything that belongs to your neighbor.”</a:t>
            </a:r>
          </a:p>
        </p:txBody>
      </p:sp>
      <p:sp>
        <p:nvSpPr>
          <p:cNvPr id="163" name="14 “You must not be guilty of adultery."/>
          <p:cNvSpPr txBox="1"/>
          <p:nvPr/>
        </p:nvSpPr>
        <p:spPr>
          <a:xfrm>
            <a:off x="319856" y="7632948"/>
            <a:ext cx="12365088" cy="3742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14 </a:t>
            </a:r>
            <a:r>
              <a:t>“You must not be guilty of adultery.</a:t>
            </a:r>
          </a:p>
        </p:txBody>
      </p:sp>
      <p:sp>
        <p:nvSpPr>
          <p:cNvPr id="164" name="15 “You must not steal."/>
          <p:cNvSpPr txBox="1"/>
          <p:nvPr/>
        </p:nvSpPr>
        <p:spPr>
          <a:xfrm>
            <a:off x="319856" y="7988548"/>
            <a:ext cx="12365088" cy="3742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15 </a:t>
            </a:r>
            <a:r>
              <a:t>“You must not steal.</a:t>
            </a:r>
          </a:p>
        </p:txBody>
      </p:sp>
      <p:sp>
        <p:nvSpPr>
          <p:cNvPr id="165" name="16 “You must not tell lies about your neighbor."/>
          <p:cNvSpPr txBox="1"/>
          <p:nvPr/>
        </p:nvSpPr>
        <p:spPr>
          <a:xfrm>
            <a:off x="319856" y="8385621"/>
            <a:ext cx="12365088" cy="3742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1800">
                <a:latin typeface="Copperplate Gothic Bold"/>
                <a:ea typeface="Copperplate Gothic Bold"/>
                <a:cs typeface="Copperplate Gothic Bold"/>
                <a:sym typeface="Copperplate Gothic Bold"/>
              </a:defRPr>
            </a:pPr>
            <a:r>
              <a:rPr baseline="31999"/>
              <a:t>16 </a:t>
            </a:r>
            <a:r>
              <a:t>“You must not tell lies about your neighbor.</a:t>
            </a:r>
          </a:p>
        </p:txBody>
      </p:sp>
      <p:pic>
        <p:nvPicPr>
          <p:cNvPr id="166" name="Rectangle" descr="Rectangle"/>
          <p:cNvPicPr>
            <a:picLocks noChangeAspect="0"/>
          </p:cNvPicPr>
          <p:nvPr/>
        </p:nvPicPr>
        <p:blipFill>
          <a:blip r:embed="rId2">
            <a:extLst/>
          </a:blip>
          <a:stretch>
            <a:fillRect/>
          </a:stretch>
        </p:blipFill>
        <p:spPr>
          <a:xfrm>
            <a:off x="177800" y="210442"/>
            <a:ext cx="12649200" cy="9332716"/>
          </a:xfrm>
          <a:prstGeom prst="rect">
            <a:avLst/>
          </a:prstGeom>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God’s Laws…"/>
          <p:cNvSpPr txBox="1"/>
          <p:nvPr>
            <p:ph type="ctrTitle"/>
          </p:nvPr>
        </p:nvSpPr>
        <p:spPr>
          <a:xfrm>
            <a:off x="1270000" y="215900"/>
            <a:ext cx="10464800" cy="1867397"/>
          </a:xfrm>
          <a:prstGeom prst="rect">
            <a:avLst/>
          </a:prstGeom>
        </p:spPr>
        <p:txBody>
          <a:bodyPr/>
          <a:lstStyle/>
          <a:p>
            <a:pPr defTabSz="578358">
              <a:defRPr sz="7919">
                <a:latin typeface="Gloucester MT Extra Condensed"/>
                <a:ea typeface="Gloucester MT Extra Condensed"/>
                <a:cs typeface="Gloucester MT Extra Condensed"/>
                <a:sym typeface="Gloucester MT Extra Condensed"/>
              </a:defRPr>
            </a:pPr>
            <a:r>
              <a:t>God’s Laws</a:t>
            </a:r>
          </a:p>
          <a:p>
            <a:pPr defTabSz="578358">
              <a:defRPr sz="3959">
                <a:latin typeface="Gloucester MT Extra Condensed"/>
                <a:ea typeface="Gloucester MT Extra Condensed"/>
                <a:cs typeface="Gloucester MT Extra Condensed"/>
                <a:sym typeface="Gloucester MT Extra Condensed"/>
              </a:defRPr>
            </a:pPr>
            <a:r>
              <a:t>as found in Matthew 5:2-16 </a:t>
            </a:r>
            <a:r>
              <a:rPr sz="2970"/>
              <a:t>(MSG)</a:t>
            </a:r>
          </a:p>
        </p:txBody>
      </p:sp>
      <p:sp>
        <p:nvSpPr>
          <p:cNvPr id="170" name="This is what Jesus said to his disciples:"/>
          <p:cNvSpPr txBox="1"/>
          <p:nvPr/>
        </p:nvSpPr>
        <p:spPr>
          <a:xfrm>
            <a:off x="319856" y="2030660"/>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lgn="l" defTabSz="457200">
              <a:defRPr b="0" sz="2000">
                <a:latin typeface="Gloucester MT Extra Condensed"/>
                <a:ea typeface="Gloucester MT Extra Condensed"/>
                <a:cs typeface="Gloucester MT Extra Condensed"/>
                <a:sym typeface="Gloucester MT Extra Condensed"/>
              </a:defRPr>
            </a:lvl1pPr>
          </a:lstStyle>
          <a:p>
            <a:pPr/>
            <a:r>
              <a:t>This is what Jesus said to his disciples:</a:t>
            </a:r>
          </a:p>
        </p:txBody>
      </p:sp>
      <p:sp>
        <p:nvSpPr>
          <p:cNvPr id="171" name="11-12 “Not only that—count yourselves blessed every time people put you down or throw you out or speak lies about you to discredit me. What it means is that the truth is too close for comfort and they are uncomfortable. You can be glad when that happens—give a cheer, even!—for though they don’t like it, I do! And all heaven applauds. And know that you are in good company. My prophets and witnesses have always gotten into this kind of trouble."/>
          <p:cNvSpPr txBox="1"/>
          <p:nvPr/>
        </p:nvSpPr>
        <p:spPr>
          <a:xfrm>
            <a:off x="319856" y="5949081"/>
            <a:ext cx="12365088" cy="102979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11-12 </a:t>
            </a:r>
            <a:r>
              <a:t>“Not only that—count yourselves blessed every time people put you down or throw you out or speak lies about you to discredit me. What it means is that the truth is too close for comfort and they are uncomfortable. You can be glad when that happens—give a cheer, even!—for though they don’t like it, </a:t>
            </a:r>
            <a:r>
              <a:t>I</a:t>
            </a:r>
            <a:r>
              <a:t> do! And all heaven applauds. And know that you are in good company. My prophets and witnesses have always gotten into this kind of trouble.</a:t>
            </a:r>
          </a:p>
        </p:txBody>
      </p:sp>
      <p:sp>
        <p:nvSpPr>
          <p:cNvPr id="172" name="3 “You’re blessed when you’re at the end of your rope. With less of you there is more of God and his rule."/>
          <p:cNvSpPr txBox="1"/>
          <p:nvPr/>
        </p:nvSpPr>
        <p:spPr>
          <a:xfrm>
            <a:off x="319856" y="2487860"/>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3 </a:t>
            </a:r>
            <a:r>
              <a:t>“You’re blessed when you’re at the end of your rope. With less of you there is more of God and his rule.</a:t>
            </a:r>
          </a:p>
        </p:txBody>
      </p:sp>
      <p:sp>
        <p:nvSpPr>
          <p:cNvPr id="173" name="4 “You’re blessed when you feel you’ve lost what is most dear to you. Only then can you be embraced by the One most dear to you."/>
          <p:cNvSpPr txBox="1"/>
          <p:nvPr/>
        </p:nvSpPr>
        <p:spPr>
          <a:xfrm>
            <a:off x="319856" y="2932360"/>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4 </a:t>
            </a:r>
            <a:r>
              <a:t>“You’re blessed when you feel you’ve lost what is most dear to you. Only then can you be embraced by the One most dear to you.</a:t>
            </a:r>
          </a:p>
        </p:txBody>
      </p:sp>
      <p:sp>
        <p:nvSpPr>
          <p:cNvPr id="174" name="5 “You’re blessed when you’re content with just who you are—no more, no less. That’s the moment you find yourselves proud owners of everything that can’t be bought."/>
          <p:cNvSpPr txBox="1"/>
          <p:nvPr/>
        </p:nvSpPr>
        <p:spPr>
          <a:xfrm>
            <a:off x="319856" y="3365648"/>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5 </a:t>
            </a:r>
            <a:r>
              <a:t>“You’re blessed when you’re content with just who you are—no more, no less. That’s the moment you find yourselves proud owners of everything that can’t be bought.</a:t>
            </a:r>
          </a:p>
        </p:txBody>
      </p:sp>
      <p:sp>
        <p:nvSpPr>
          <p:cNvPr id="175" name="6 “You’re blessed when you’ve worked up a good appetite for God. He’s food and drink in the best meal you’ll ever eat."/>
          <p:cNvSpPr txBox="1"/>
          <p:nvPr/>
        </p:nvSpPr>
        <p:spPr>
          <a:xfrm>
            <a:off x="319856" y="3834060"/>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6 </a:t>
            </a:r>
            <a:r>
              <a:t>“You’re blessed when you’ve worked up a good appetite for God. He’s food and drink in the best meal you’ll ever eat.</a:t>
            </a:r>
          </a:p>
        </p:txBody>
      </p:sp>
      <p:sp>
        <p:nvSpPr>
          <p:cNvPr id="176" name="7 “You’re blessed when you care. At the moment of being ‘care-full,’ you find yourselves cared for."/>
          <p:cNvSpPr txBox="1"/>
          <p:nvPr/>
        </p:nvSpPr>
        <p:spPr>
          <a:xfrm>
            <a:off x="319856" y="4260601"/>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7 </a:t>
            </a:r>
            <a:r>
              <a:t>“You’re blessed when you care. At the moment of being ‘care-full,’ you find yourselves cared for.</a:t>
            </a:r>
          </a:p>
        </p:txBody>
      </p:sp>
      <p:sp>
        <p:nvSpPr>
          <p:cNvPr id="177" name="8 “You’re blessed when you get your inside world—your mind and heart—put right. Then you can see God in the outside world."/>
          <p:cNvSpPr txBox="1"/>
          <p:nvPr/>
        </p:nvSpPr>
        <p:spPr>
          <a:xfrm>
            <a:off x="319856" y="4690988"/>
            <a:ext cx="12365088" cy="44782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8 </a:t>
            </a:r>
            <a:r>
              <a:t>“You’re blessed when you get your inside world—your mind and heart—put right. Then you can see God in the outside world.</a:t>
            </a:r>
          </a:p>
        </p:txBody>
      </p:sp>
      <p:sp>
        <p:nvSpPr>
          <p:cNvPr id="178" name="9 “You’re blessed when you can show people how to cooperate instead of compete or fight. That’s when you discover who you really are, and your place in God’s family."/>
          <p:cNvSpPr txBox="1"/>
          <p:nvPr/>
        </p:nvSpPr>
        <p:spPr>
          <a:xfrm>
            <a:off x="319856" y="5133925"/>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9 </a:t>
            </a:r>
            <a:r>
              <a:t>“You’re blessed when you can show people how to cooperate instead of compete or fight. That’s when you discover who you really are, and your place in God’s family.</a:t>
            </a:r>
          </a:p>
        </p:txBody>
      </p:sp>
      <p:sp>
        <p:nvSpPr>
          <p:cNvPr id="179" name="10 “You’re blessed when your commitment to God provokes persecution. The persecution drives you even deeper into God’s kingdom."/>
          <p:cNvSpPr txBox="1"/>
          <p:nvPr/>
        </p:nvSpPr>
        <p:spPr>
          <a:xfrm>
            <a:off x="319856" y="5547915"/>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10 </a:t>
            </a:r>
            <a:r>
              <a:t>“You’re blessed when your commitment to God provokes persecution. The persecution drives you even deeper into God’s kingdom.</a:t>
            </a:r>
          </a:p>
        </p:txBody>
      </p:sp>
      <p:sp>
        <p:nvSpPr>
          <p:cNvPr id="180" name="13 “Let me tell you why you are here. You’re here to be salt-seasoning that brings out the God-flavors of this earth. If you lose your saltiness, how will people taste godliness? You’ve lost your usefulness and will end up in the garbage."/>
          <p:cNvSpPr txBox="1"/>
          <p:nvPr/>
        </p:nvSpPr>
        <p:spPr>
          <a:xfrm>
            <a:off x="319856" y="6974631"/>
            <a:ext cx="12365088" cy="7570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13 </a:t>
            </a:r>
            <a:r>
              <a:t>“Let me tell you why you are here. You’re here to be salt-seasoning that brings out the God-flavors of this earth. If you lose your saltiness, how will people taste godliness? You’ve lost your usefulness and will end up in the garbage.</a:t>
            </a:r>
          </a:p>
        </p:txBody>
      </p:sp>
      <p:sp>
        <p:nvSpPr>
          <p:cNvPr id="181" name="16 “Keep open house; be generous with your lives. By opening up to others, you’ll prompt people to open up with God, this generous Father in heaven.”"/>
          <p:cNvSpPr txBox="1"/>
          <p:nvPr/>
        </p:nvSpPr>
        <p:spPr>
          <a:xfrm>
            <a:off x="319856" y="8721278"/>
            <a:ext cx="12365088" cy="4478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16 </a:t>
            </a:r>
            <a:r>
              <a:t>“Keep open house; be generous with your lives. By opening up to others, you’ll prompt people to open up with God, this generous Father in heaven.”</a:t>
            </a:r>
          </a:p>
        </p:txBody>
      </p:sp>
      <p:sp>
        <p:nvSpPr>
          <p:cNvPr id="182" name="14-16 “Here’s another way to put it: You’re here to be light, bringing out the God-colors in the world. God is not a secret to be kept. We’re going public with this, as public as a city on a hill. If I make you light-bearers, you don’t think I’m going to hide you under a bucket, do you? I’m putting you on a light stand. Now that I’ve put you there on a hilltop, on a light stand—shine!"/>
          <p:cNvSpPr txBox="1"/>
          <p:nvPr/>
        </p:nvSpPr>
        <p:spPr>
          <a:xfrm>
            <a:off x="319856" y="7668071"/>
            <a:ext cx="12365088" cy="10683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2000">
                <a:latin typeface="Gloucester MT Extra Condensed"/>
                <a:ea typeface="Gloucester MT Extra Condensed"/>
                <a:cs typeface="Gloucester MT Extra Condensed"/>
                <a:sym typeface="Gloucester MT Extra Condensed"/>
              </a:defRPr>
            </a:pPr>
            <a:r>
              <a:rPr baseline="31999"/>
              <a:t>14-16 </a:t>
            </a:r>
            <a:r>
              <a:t>“Here’s another way to put it: You’re here to be light, bringing out the God-colors in the world. God is not a secret to be kept. We’re going public with this, as public as a city on a hill. If I make you light-bearers, you don’t think I’m going to hide you under a bucket, do you? I’m putting you on a light stand. Now that I’ve put you there on a hilltop, on a light stand—shine!</a:t>
            </a:r>
          </a:p>
        </p:txBody>
      </p:sp>
      <p:pic>
        <p:nvPicPr>
          <p:cNvPr id="183" name="Rectangle" descr="Rectangle"/>
          <p:cNvPicPr>
            <a:picLocks noChangeAspect="0"/>
          </p:cNvPicPr>
          <p:nvPr/>
        </p:nvPicPr>
        <p:blipFill>
          <a:blip r:embed="rId2">
            <a:extLst/>
          </a:blip>
          <a:stretch>
            <a:fillRect/>
          </a:stretch>
        </p:blipFill>
        <p:spPr>
          <a:xfrm>
            <a:off x="-25400" y="58042"/>
            <a:ext cx="13055600" cy="9866116"/>
          </a:xfrm>
          <a:prstGeom prst="rect">
            <a:avLst/>
          </a:prstGeom>
          <a:effectLst>
            <a:outerShdw sx="100000" sy="100000" kx="0" ky="0" algn="b" rotWithShape="0" blurRad="190500" dist="8455" dir="5400000">
              <a:srgbClr val="000000"/>
            </a:outerShdw>
          </a:effectLst>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God’s Laws…"/>
          <p:cNvSpPr txBox="1"/>
          <p:nvPr>
            <p:ph type="ctrTitle"/>
          </p:nvPr>
        </p:nvSpPr>
        <p:spPr>
          <a:xfrm>
            <a:off x="1270000" y="546100"/>
            <a:ext cx="10464800" cy="1867397"/>
          </a:xfrm>
          <a:prstGeom prst="rect">
            <a:avLst/>
          </a:prstGeom>
        </p:spPr>
        <p:txBody>
          <a:bodyPr/>
          <a:lstStyle/>
          <a:p>
            <a:pPr defTabSz="578358">
              <a:defRPr sz="7919">
                <a:latin typeface="Engravers MT"/>
                <a:ea typeface="Engravers MT"/>
                <a:cs typeface="Engravers MT"/>
                <a:sym typeface="Engravers MT"/>
              </a:defRPr>
            </a:pPr>
            <a:r>
              <a:t>God’s Laws</a:t>
            </a:r>
          </a:p>
          <a:p>
            <a:pPr defTabSz="578358">
              <a:defRPr sz="3959">
                <a:latin typeface="Engravers MT"/>
                <a:ea typeface="Engravers MT"/>
                <a:cs typeface="Engravers MT"/>
                <a:sym typeface="Engravers MT"/>
              </a:defRPr>
            </a:pPr>
            <a:r>
              <a:t>as found in Micah 6:8 </a:t>
            </a:r>
            <a:r>
              <a:rPr sz="2970"/>
              <a:t>(TLB)</a:t>
            </a:r>
          </a:p>
        </p:txBody>
      </p:sp>
      <p:sp>
        <p:nvSpPr>
          <p:cNvPr id="186" name="God has told you what he wants,…"/>
          <p:cNvSpPr txBox="1"/>
          <p:nvPr/>
        </p:nvSpPr>
        <p:spPr>
          <a:xfrm>
            <a:off x="319856" y="2826568"/>
            <a:ext cx="12365088" cy="14334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l" defTabSz="457200">
              <a:defRPr b="0" sz="3600">
                <a:latin typeface="Engravers MT"/>
                <a:ea typeface="Engravers MT"/>
                <a:cs typeface="Engravers MT"/>
                <a:sym typeface="Engravers MT"/>
              </a:defRPr>
            </a:pPr>
            <a:r>
              <a:t>God has told you what he wants, </a:t>
            </a:r>
          </a:p>
          <a:p>
            <a:pPr algn="l" defTabSz="457200">
              <a:defRPr b="0" sz="3600">
                <a:latin typeface="Engravers MT"/>
                <a:ea typeface="Engravers MT"/>
                <a:cs typeface="Engravers MT"/>
                <a:sym typeface="Engravers MT"/>
              </a:defRPr>
            </a:pPr>
            <a:r>
              <a:t>and this is all it is:</a:t>
            </a:r>
          </a:p>
        </p:txBody>
      </p:sp>
      <p:sp>
        <p:nvSpPr>
          <p:cNvPr id="187" name="• be fair"/>
          <p:cNvSpPr txBox="1"/>
          <p:nvPr/>
        </p:nvSpPr>
        <p:spPr>
          <a:xfrm>
            <a:off x="1958156" y="4825503"/>
            <a:ext cx="7465319" cy="80089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lgn="l" defTabSz="457200">
              <a:defRPr b="0" sz="3600">
                <a:latin typeface="Engravers MT"/>
                <a:ea typeface="Engravers MT"/>
                <a:cs typeface="Engravers MT"/>
                <a:sym typeface="Engravers MT"/>
              </a:defRPr>
            </a:lvl1pPr>
          </a:lstStyle>
          <a:p>
            <a:pPr/>
            <a:r>
              <a:t>• be fair</a:t>
            </a:r>
          </a:p>
        </p:txBody>
      </p:sp>
      <p:sp>
        <p:nvSpPr>
          <p:cNvPr id="188" name="• be just"/>
          <p:cNvSpPr txBox="1"/>
          <p:nvPr/>
        </p:nvSpPr>
        <p:spPr>
          <a:xfrm>
            <a:off x="1958156" y="5860132"/>
            <a:ext cx="6345486" cy="80089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lgn="l" defTabSz="457200">
              <a:defRPr b="0" sz="3600">
                <a:latin typeface="Engravers MT"/>
                <a:ea typeface="Engravers MT"/>
                <a:cs typeface="Engravers MT"/>
                <a:sym typeface="Engravers MT"/>
              </a:defRPr>
            </a:lvl1pPr>
          </a:lstStyle>
          <a:p>
            <a:pPr/>
            <a:r>
              <a:t>• be just</a:t>
            </a:r>
          </a:p>
        </p:txBody>
      </p:sp>
      <p:sp>
        <p:nvSpPr>
          <p:cNvPr id="189" name="• be merciful"/>
          <p:cNvSpPr txBox="1"/>
          <p:nvPr/>
        </p:nvSpPr>
        <p:spPr>
          <a:xfrm>
            <a:off x="1958156" y="6898146"/>
            <a:ext cx="6152704" cy="80089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lgn="l" defTabSz="457200">
              <a:defRPr b="0" sz="3600">
                <a:latin typeface="Engravers MT"/>
                <a:ea typeface="Engravers MT"/>
                <a:cs typeface="Engravers MT"/>
                <a:sym typeface="Engravers MT"/>
              </a:defRPr>
            </a:lvl1pPr>
          </a:lstStyle>
          <a:p>
            <a:pPr/>
            <a:r>
              <a:t>• be merciful</a:t>
            </a:r>
          </a:p>
        </p:txBody>
      </p:sp>
      <p:sp>
        <p:nvSpPr>
          <p:cNvPr id="190" name="• walk humbly with your god"/>
          <p:cNvSpPr txBox="1"/>
          <p:nvPr/>
        </p:nvSpPr>
        <p:spPr>
          <a:xfrm>
            <a:off x="1945456" y="7911405"/>
            <a:ext cx="10349062" cy="80089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lgn="l" defTabSz="457200">
              <a:defRPr b="0" sz="3600">
                <a:latin typeface="Engravers MT"/>
                <a:ea typeface="Engravers MT"/>
                <a:cs typeface="Engravers MT"/>
                <a:sym typeface="Engravers MT"/>
              </a:defRPr>
            </a:lvl1pPr>
          </a:lstStyle>
          <a:p>
            <a:pPr/>
            <a:r>
              <a:t>• walk humbly with your god</a:t>
            </a:r>
          </a:p>
        </p:txBody>
      </p:sp>
      <p:pic>
        <p:nvPicPr>
          <p:cNvPr id="191" name="Rectangle" descr="Rectangle"/>
          <p:cNvPicPr>
            <a:picLocks noChangeAspect="0"/>
          </p:cNvPicPr>
          <p:nvPr/>
        </p:nvPicPr>
        <p:blipFill>
          <a:blip r:embed="rId2">
            <a:extLst/>
          </a:blip>
          <a:stretch>
            <a:fillRect/>
          </a:stretch>
        </p:blipFill>
        <p:spPr>
          <a:xfrm>
            <a:off x="0" y="19942"/>
            <a:ext cx="13004800" cy="9713716"/>
          </a:xfrm>
          <a:prstGeom prst="rect">
            <a:avLst/>
          </a:prstGeom>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