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Quote Bubble"/>
          <p:cNvSpPr/>
          <p:nvPr/>
        </p:nvSpPr>
        <p:spPr>
          <a:xfrm flipH="1">
            <a:off x="1714500" y="5192128"/>
            <a:ext cx="3344930" cy="812801"/>
          </a:xfrm>
          <a:prstGeom prst="wedgeEllipseCallout">
            <a:avLst>
              <a:gd name="adj1" fmla="val -49696"/>
              <a:gd name="adj2" fmla="val 70000"/>
            </a:avLst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Shape"/>
          <p:cNvSpPr/>
          <p:nvPr/>
        </p:nvSpPr>
        <p:spPr>
          <a:xfrm>
            <a:off x="9972758" y="3701072"/>
            <a:ext cx="1982987" cy="1819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Oval"/>
          <p:cNvSpPr/>
          <p:nvPr/>
        </p:nvSpPr>
        <p:spPr>
          <a:xfrm>
            <a:off x="8114584" y="8452342"/>
            <a:ext cx="3147579" cy="99022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000000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" name="Rectangle"/>
          <p:cNvSpPr/>
          <p:nvPr/>
        </p:nvSpPr>
        <p:spPr>
          <a:xfrm>
            <a:off x="9853886" y="6847783"/>
            <a:ext cx="2391947" cy="1243586"/>
          </a:xfrm>
          <a:prstGeom prst="rect">
            <a:avLst/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25" name="Polygon"/>
          <p:cNvGrpSpPr/>
          <p:nvPr/>
        </p:nvGrpSpPr>
        <p:grpSpPr>
          <a:xfrm>
            <a:off x="4374432" y="6540117"/>
            <a:ext cx="2447879" cy="1420077"/>
            <a:chOff x="0" y="0"/>
            <a:chExt cx="2447878" cy="1420075"/>
          </a:xfrm>
        </p:grpSpPr>
        <p:sp>
          <p:nvSpPr>
            <p:cNvPr id="124" name="Polygon"/>
            <p:cNvSpPr/>
            <p:nvPr/>
          </p:nvSpPr>
          <p:spPr>
            <a:xfrm>
              <a:off x="71952" y="71842"/>
              <a:ext cx="2303975" cy="1276392"/>
            </a:xfrm>
            <a:prstGeom prst="pentagon">
              <a:avLst/>
            </a:prstGeom>
            <a:solidFill>
              <a:srgbClr val="FFFFFF"/>
            </a:soli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123" name="Polygon" descr="Polygon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2447880" cy="1420076"/>
            </a:xfrm>
            <a:prstGeom prst="rect">
              <a:avLst/>
            </a:prstGeom>
            <a:effectLst/>
          </p:spPr>
        </p:pic>
      </p:grpSp>
      <p:grpSp>
        <p:nvGrpSpPr>
          <p:cNvPr id="128" name="Rounded Rectangle"/>
          <p:cNvGrpSpPr/>
          <p:nvPr/>
        </p:nvGrpSpPr>
        <p:grpSpPr>
          <a:xfrm>
            <a:off x="925718" y="8240252"/>
            <a:ext cx="4374418" cy="968279"/>
            <a:chOff x="0" y="0"/>
            <a:chExt cx="4374416" cy="968277"/>
          </a:xfrm>
        </p:grpSpPr>
        <p:sp>
          <p:nvSpPr>
            <p:cNvPr id="127" name="Rounded Rectangle"/>
            <p:cNvSpPr/>
            <p:nvPr/>
          </p:nvSpPr>
          <p:spPr>
            <a:xfrm>
              <a:off x="71842" y="71842"/>
              <a:ext cx="4230733" cy="824594"/>
            </a:xfrm>
            <a:prstGeom prst="roundRect">
              <a:avLst>
                <a:gd name="adj" fmla="val 19298"/>
              </a:avLst>
            </a:prstGeom>
            <a:solidFill>
              <a:srgbClr val="FFFFFF"/>
            </a:soli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126" name="Rounded Rectangle" descr="Rounded Rectangl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4374418" cy="968278"/>
            </a:xfrm>
            <a:prstGeom prst="rect">
              <a:avLst/>
            </a:prstGeom>
            <a:effectLst/>
          </p:spPr>
        </p:pic>
      </p:grpSp>
      <p:sp>
        <p:nvSpPr>
          <p:cNvPr id="129" name="Rounded Rectangle"/>
          <p:cNvSpPr/>
          <p:nvPr/>
        </p:nvSpPr>
        <p:spPr>
          <a:xfrm>
            <a:off x="6452607" y="3272554"/>
            <a:ext cx="2676256" cy="952124"/>
          </a:xfrm>
          <a:prstGeom prst="roundRect">
            <a:avLst>
              <a:gd name="adj" fmla="val 18075"/>
            </a:avLst>
          </a:prstGeom>
          <a:solidFill>
            <a:srgbClr val="FFFFFF"/>
          </a:solidFill>
          <a:ln w="1016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Star"/>
          <p:cNvSpPr/>
          <p:nvPr/>
        </p:nvSpPr>
        <p:spPr>
          <a:xfrm>
            <a:off x="9458760" y="1861669"/>
            <a:ext cx="3182198" cy="2127148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Rectangle"/>
          <p:cNvSpPr/>
          <p:nvPr/>
        </p:nvSpPr>
        <p:spPr>
          <a:xfrm>
            <a:off x="1201580" y="4098244"/>
            <a:ext cx="4253358" cy="671889"/>
          </a:xfrm>
          <a:prstGeom prst="rect">
            <a:avLst/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" name="Rectangle"/>
          <p:cNvSpPr/>
          <p:nvPr/>
        </p:nvSpPr>
        <p:spPr>
          <a:xfrm>
            <a:off x="454945" y="6552817"/>
            <a:ext cx="3222338" cy="990224"/>
          </a:xfrm>
          <a:prstGeom prst="rect">
            <a:avLst/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Triangle"/>
          <p:cNvSpPr/>
          <p:nvPr/>
        </p:nvSpPr>
        <p:spPr>
          <a:xfrm flipH="1" rot="10800000">
            <a:off x="3420543" y="2496736"/>
            <a:ext cx="3590616" cy="1190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Triangle"/>
          <p:cNvSpPr/>
          <p:nvPr/>
        </p:nvSpPr>
        <p:spPr>
          <a:xfrm>
            <a:off x="10744210" y="5216810"/>
            <a:ext cx="1728590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Star"/>
          <p:cNvSpPr/>
          <p:nvPr/>
        </p:nvSpPr>
        <p:spPr>
          <a:xfrm>
            <a:off x="7085500" y="6195165"/>
            <a:ext cx="2325662" cy="1851365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Oval"/>
          <p:cNvSpPr/>
          <p:nvPr/>
        </p:nvSpPr>
        <p:spPr>
          <a:xfrm>
            <a:off x="5318337" y="4648366"/>
            <a:ext cx="4655537" cy="127000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Oval"/>
          <p:cNvSpPr/>
          <p:nvPr/>
        </p:nvSpPr>
        <p:spPr>
          <a:xfrm>
            <a:off x="499533" y="2885374"/>
            <a:ext cx="2892685" cy="807852"/>
          </a:xfrm>
          <a:prstGeom prst="ellipse">
            <a:avLst/>
          </a:prstGeom>
          <a:solidFill>
            <a:srgbClr val="FFFFFF"/>
          </a:solidFill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What I Find Attractive"/>
          <p:cNvSpPr txBox="1"/>
          <p:nvPr>
            <p:ph type="subTitle" sz="quarter" idx="1"/>
          </p:nvPr>
        </p:nvSpPr>
        <p:spPr>
          <a:xfrm>
            <a:off x="558800" y="307986"/>
            <a:ext cx="11887200" cy="1547125"/>
          </a:xfrm>
          <a:prstGeom prst="rect">
            <a:avLst/>
          </a:prstGeom>
        </p:spPr>
        <p:txBody>
          <a:bodyPr/>
          <a:lstStyle>
            <a:lvl1pPr defTabSz="373887">
              <a:defRPr sz="9600"/>
            </a:lvl1pPr>
          </a:lstStyle>
          <a:p>
            <a:pPr/>
            <a:r>
              <a:t>What I Find Attractive</a:t>
            </a:r>
          </a:p>
        </p:txBody>
      </p:sp>
      <p:sp>
        <p:nvSpPr>
          <p:cNvPr id="139" name="Trustworthy"/>
          <p:cNvSpPr txBox="1"/>
          <p:nvPr/>
        </p:nvSpPr>
        <p:spPr>
          <a:xfrm>
            <a:off x="194808" y="2989586"/>
            <a:ext cx="3502134" cy="735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Trustworthy</a:t>
            </a:r>
          </a:p>
        </p:txBody>
      </p:sp>
      <p:sp>
        <p:nvSpPr>
          <p:cNvPr id="140" name="Respectful"/>
          <p:cNvSpPr txBox="1"/>
          <p:nvPr/>
        </p:nvSpPr>
        <p:spPr>
          <a:xfrm>
            <a:off x="6281896" y="3419021"/>
            <a:ext cx="3171085" cy="735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Respectful</a:t>
            </a:r>
          </a:p>
        </p:txBody>
      </p:sp>
      <p:sp>
        <p:nvSpPr>
          <p:cNvPr id="141" name="Fun"/>
          <p:cNvSpPr txBox="1"/>
          <p:nvPr/>
        </p:nvSpPr>
        <p:spPr>
          <a:xfrm>
            <a:off x="7113425" y="6909212"/>
            <a:ext cx="2269814" cy="735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Fun</a:t>
            </a:r>
          </a:p>
        </p:txBody>
      </p:sp>
      <p:sp>
        <p:nvSpPr>
          <p:cNvPr id="142" name="Similar Interests"/>
          <p:cNvSpPr txBox="1"/>
          <p:nvPr/>
        </p:nvSpPr>
        <p:spPr>
          <a:xfrm>
            <a:off x="-92315" y="6747162"/>
            <a:ext cx="4316858" cy="735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Similar Interests</a:t>
            </a:r>
          </a:p>
        </p:txBody>
      </p:sp>
      <p:sp>
        <p:nvSpPr>
          <p:cNvPr id="143" name="Intelligent"/>
          <p:cNvSpPr txBox="1"/>
          <p:nvPr/>
        </p:nvSpPr>
        <p:spPr>
          <a:xfrm>
            <a:off x="4012829" y="6993878"/>
            <a:ext cx="3171085" cy="735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Intelligent</a:t>
            </a:r>
          </a:p>
        </p:txBody>
      </p:sp>
      <p:sp>
        <p:nvSpPr>
          <p:cNvPr id="144" name="Wonderful Personality"/>
          <p:cNvSpPr txBox="1"/>
          <p:nvPr/>
        </p:nvSpPr>
        <p:spPr>
          <a:xfrm>
            <a:off x="5212246" y="4975547"/>
            <a:ext cx="4867718" cy="735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Wonderful Personality</a:t>
            </a:r>
          </a:p>
        </p:txBody>
      </p:sp>
      <p:sp>
        <p:nvSpPr>
          <p:cNvPr id="145" name="Great at Conversation"/>
          <p:cNvSpPr txBox="1"/>
          <p:nvPr/>
        </p:nvSpPr>
        <p:spPr>
          <a:xfrm>
            <a:off x="894401" y="4104594"/>
            <a:ext cx="4867717" cy="735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Great at Conversation</a:t>
            </a:r>
          </a:p>
        </p:txBody>
      </p:sp>
      <p:sp>
        <p:nvSpPr>
          <p:cNvPr id="146" name="Physical…"/>
          <p:cNvSpPr txBox="1"/>
          <p:nvPr/>
        </p:nvSpPr>
        <p:spPr>
          <a:xfrm>
            <a:off x="9773728" y="6922028"/>
            <a:ext cx="2552263" cy="1152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Physical</a:t>
            </a:r>
          </a:p>
          <a:p>
            <a:pPr>
              <a:defRPr b="0" sz="3200"/>
            </a:pPr>
            <a:r>
              <a:t>Beauty</a:t>
            </a:r>
          </a:p>
        </p:txBody>
      </p:sp>
      <p:sp>
        <p:nvSpPr>
          <p:cNvPr id="147" name="Challenging"/>
          <p:cNvSpPr txBox="1"/>
          <p:nvPr/>
        </p:nvSpPr>
        <p:spPr>
          <a:xfrm>
            <a:off x="8126583" y="8634104"/>
            <a:ext cx="3171085" cy="735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Challenging</a:t>
            </a:r>
          </a:p>
        </p:txBody>
      </p:sp>
      <p:sp>
        <p:nvSpPr>
          <p:cNvPr id="148" name="Athletic"/>
          <p:cNvSpPr txBox="1"/>
          <p:nvPr/>
        </p:nvSpPr>
        <p:spPr>
          <a:xfrm>
            <a:off x="3464785" y="2503268"/>
            <a:ext cx="3502133" cy="735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Athletic</a:t>
            </a:r>
          </a:p>
        </p:txBody>
      </p:sp>
      <p:sp>
        <p:nvSpPr>
          <p:cNvPr id="149" name="Kind"/>
          <p:cNvSpPr txBox="1"/>
          <p:nvPr/>
        </p:nvSpPr>
        <p:spPr>
          <a:xfrm>
            <a:off x="10022963" y="5840225"/>
            <a:ext cx="3171085" cy="735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Kind</a:t>
            </a:r>
          </a:p>
        </p:txBody>
      </p:sp>
      <p:sp>
        <p:nvSpPr>
          <p:cNvPr id="150" name="Committed to Christ"/>
          <p:cNvSpPr txBox="1"/>
          <p:nvPr/>
        </p:nvSpPr>
        <p:spPr>
          <a:xfrm>
            <a:off x="679068" y="8420461"/>
            <a:ext cx="4867718" cy="735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Committed to Christ</a:t>
            </a:r>
          </a:p>
        </p:txBody>
      </p:sp>
      <p:sp>
        <p:nvSpPr>
          <p:cNvPr id="151" name="Responsible"/>
          <p:cNvSpPr txBox="1"/>
          <p:nvPr/>
        </p:nvSpPr>
        <p:spPr>
          <a:xfrm>
            <a:off x="953140" y="5311899"/>
            <a:ext cx="4867717" cy="735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Responsible</a:t>
            </a:r>
          </a:p>
        </p:txBody>
      </p:sp>
      <p:sp>
        <p:nvSpPr>
          <p:cNvPr id="152" name="Wealthy"/>
          <p:cNvSpPr txBox="1"/>
          <p:nvPr/>
        </p:nvSpPr>
        <p:spPr>
          <a:xfrm>
            <a:off x="9213185" y="4335572"/>
            <a:ext cx="3502134" cy="735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Wealthy</a:t>
            </a:r>
          </a:p>
        </p:txBody>
      </p:sp>
      <p:sp>
        <p:nvSpPr>
          <p:cNvPr id="153" name="Honest"/>
          <p:cNvSpPr txBox="1"/>
          <p:nvPr/>
        </p:nvSpPr>
        <p:spPr>
          <a:xfrm>
            <a:off x="9464317" y="2625724"/>
            <a:ext cx="3171085" cy="735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3200"/>
            </a:lvl1pPr>
          </a:lstStyle>
          <a:p>
            <a:pPr/>
            <a:r>
              <a:t>Honest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