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Better or Worse?"/>
          <p:cNvSpPr txBox="1"/>
          <p:nvPr>
            <p:ph type="ctrTitle"/>
          </p:nvPr>
        </p:nvSpPr>
        <p:spPr>
          <a:xfrm>
            <a:off x="1270000" y="266700"/>
            <a:ext cx="10464800" cy="1539826"/>
          </a:xfrm>
          <a:prstGeom prst="rect">
            <a:avLst/>
          </a:prstGeom>
        </p:spPr>
        <p:txBody>
          <a:bodyPr/>
          <a:lstStyle>
            <a:lvl1pPr>
              <a:defRPr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/>
            <a:r>
              <a:t>Better or Worse?</a:t>
            </a:r>
          </a:p>
        </p:txBody>
      </p:sp>
      <p:sp>
        <p:nvSpPr>
          <p:cNvPr id="120" name="Compared to your parents, are you…"/>
          <p:cNvSpPr txBox="1"/>
          <p:nvPr/>
        </p:nvSpPr>
        <p:spPr>
          <a:xfrm>
            <a:off x="476150" y="1765870"/>
            <a:ext cx="12274650" cy="7011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3600">
                <a:latin typeface="Geneva"/>
                <a:ea typeface="Geneva"/>
                <a:cs typeface="Geneva"/>
                <a:sym typeface="Geneva"/>
              </a:defRPr>
            </a:pPr>
            <a:r>
              <a:t>Compared to your parents, are you </a:t>
            </a:r>
          </a:p>
          <a:p>
            <a:pPr>
              <a:defRPr b="0" sz="3600">
                <a:latin typeface="Geneva"/>
                <a:ea typeface="Geneva"/>
                <a:cs typeface="Geneva"/>
                <a:sym typeface="Geneva"/>
              </a:defRPr>
            </a:pPr>
            <a:r>
              <a:t>better, worse, or the same in the following areas?</a:t>
            </a:r>
          </a:p>
          <a:p>
            <a:pPr>
              <a:defRPr b="0" sz="3600">
                <a:latin typeface="Geneva"/>
                <a:ea typeface="Geneva"/>
                <a:cs typeface="Geneva"/>
                <a:sym typeface="Geneva"/>
              </a:defRPr>
            </a:pPr>
          </a:p>
          <a:p>
            <a:pPr algn="l">
              <a:defRPr b="0" sz="3600">
                <a:latin typeface="Geneva"/>
                <a:ea typeface="Geneva"/>
                <a:cs typeface="Geneva"/>
                <a:sym typeface="Geneva"/>
              </a:defRPr>
            </a:pPr>
          </a:p>
          <a:p>
            <a:pPr algn="l">
              <a:defRPr b="0" sz="3600">
                <a:latin typeface="Geneva"/>
                <a:ea typeface="Geneva"/>
                <a:cs typeface="Geneva"/>
                <a:sym typeface="Geneva"/>
              </a:defRPr>
            </a:pPr>
            <a:r>
              <a:t>Physical </a:t>
            </a:r>
            <a:r>
              <a:rPr sz="1800"/>
              <a:t>(attractiveness, strength, endurance)</a:t>
            </a:r>
          </a:p>
          <a:p>
            <a:pPr algn="l">
              <a:defRPr b="0" sz="3600">
                <a:latin typeface="Geneva"/>
                <a:ea typeface="Geneva"/>
                <a:cs typeface="Geneva"/>
                <a:sym typeface="Geneva"/>
              </a:defRPr>
            </a:pPr>
            <a:r>
              <a:t>Mental </a:t>
            </a:r>
            <a:r>
              <a:rPr sz="1800"/>
              <a:t>(information, wisdom)</a:t>
            </a:r>
          </a:p>
          <a:p>
            <a:pPr algn="l">
              <a:defRPr b="0" sz="3600">
                <a:latin typeface="Geneva"/>
                <a:ea typeface="Geneva"/>
                <a:cs typeface="Geneva"/>
                <a:sym typeface="Geneva"/>
              </a:defRPr>
            </a:pPr>
            <a:r>
              <a:t>Spiritual </a:t>
            </a:r>
            <a:r>
              <a:rPr sz="1800"/>
              <a:t>(connection with God)</a:t>
            </a:r>
          </a:p>
          <a:p>
            <a:pPr algn="l">
              <a:defRPr b="0" sz="3600">
                <a:latin typeface="Geneva"/>
                <a:ea typeface="Geneva"/>
                <a:cs typeface="Geneva"/>
                <a:sym typeface="Geneva"/>
              </a:defRPr>
            </a:pPr>
            <a:r>
              <a:t>Social </a:t>
            </a:r>
            <a:r>
              <a:rPr sz="1800"/>
              <a:t>(how you relate to others)</a:t>
            </a:r>
          </a:p>
          <a:p>
            <a:pPr algn="l">
              <a:defRPr b="0" sz="3600">
                <a:latin typeface="Geneva"/>
                <a:ea typeface="Geneva"/>
                <a:cs typeface="Geneva"/>
                <a:sym typeface="Geneva"/>
              </a:defRPr>
            </a:pPr>
            <a:r>
              <a:t>Financial </a:t>
            </a:r>
            <a:r>
              <a:rPr sz="1800"/>
              <a:t>(money and how to use it)</a:t>
            </a:r>
          </a:p>
          <a:p>
            <a:pPr algn="l">
              <a:defRPr b="0" sz="3600">
                <a:latin typeface="Geneva"/>
                <a:ea typeface="Geneva"/>
                <a:cs typeface="Geneva"/>
                <a:sym typeface="Geneva"/>
              </a:defRPr>
            </a:pPr>
            <a:r>
              <a:t>Technological </a:t>
            </a:r>
            <a:r>
              <a:rPr sz="1800"/>
              <a:t>(use it, and use it well)</a:t>
            </a:r>
          </a:p>
          <a:p>
            <a:pPr algn="l">
              <a:defRPr b="0" sz="3600">
                <a:latin typeface="Geneva"/>
                <a:ea typeface="Geneva"/>
                <a:cs typeface="Geneva"/>
                <a:sym typeface="Geneva"/>
              </a:defRPr>
            </a:pPr>
            <a:r>
              <a:t>Emotional </a:t>
            </a:r>
            <a:r>
              <a:rPr sz="1800"/>
              <a:t>(mature)</a:t>
            </a:r>
          </a:p>
        </p:txBody>
      </p:sp>
      <p:sp>
        <p:nvSpPr>
          <p:cNvPr id="121" name="Better  Worse  Same"/>
          <p:cNvSpPr txBox="1"/>
          <p:nvPr/>
        </p:nvSpPr>
        <p:spPr>
          <a:xfrm>
            <a:off x="6626225" y="3593603"/>
            <a:ext cx="6581775" cy="8799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4000">
                <a:latin typeface="Geneva"/>
                <a:ea typeface="Geneva"/>
                <a:cs typeface="Geneva"/>
                <a:sym typeface="Geneva"/>
              </a:defRPr>
            </a:lvl1pPr>
          </a:lstStyle>
          <a:p>
            <a:pPr/>
            <a:r>
              <a:t>Better  Worse  Same</a:t>
            </a:r>
          </a:p>
        </p:txBody>
      </p:sp>
      <p:sp>
        <p:nvSpPr>
          <p:cNvPr id="122" name="Circle"/>
          <p:cNvSpPr/>
          <p:nvPr/>
        </p:nvSpPr>
        <p:spPr>
          <a:xfrm>
            <a:off x="7939682" y="4540250"/>
            <a:ext cx="444501" cy="444501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3" name="Square"/>
          <p:cNvSpPr/>
          <p:nvPr/>
        </p:nvSpPr>
        <p:spPr>
          <a:xfrm>
            <a:off x="9867900" y="4489450"/>
            <a:ext cx="444500" cy="444501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4" name="Triangle"/>
          <p:cNvSpPr/>
          <p:nvPr/>
        </p:nvSpPr>
        <p:spPr>
          <a:xfrm>
            <a:off x="11583218" y="4471381"/>
            <a:ext cx="418282" cy="4182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5" name="Circle"/>
          <p:cNvSpPr/>
          <p:nvPr/>
        </p:nvSpPr>
        <p:spPr>
          <a:xfrm>
            <a:off x="7946242" y="5127838"/>
            <a:ext cx="444501" cy="444501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6" name="Square"/>
          <p:cNvSpPr/>
          <p:nvPr/>
        </p:nvSpPr>
        <p:spPr>
          <a:xfrm>
            <a:off x="9874459" y="5102438"/>
            <a:ext cx="444501" cy="444501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7" name="Triangle"/>
          <p:cNvSpPr/>
          <p:nvPr/>
        </p:nvSpPr>
        <p:spPr>
          <a:xfrm>
            <a:off x="11570518" y="5084369"/>
            <a:ext cx="418282" cy="4182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8" name="Circle"/>
          <p:cNvSpPr/>
          <p:nvPr/>
        </p:nvSpPr>
        <p:spPr>
          <a:xfrm>
            <a:off x="7952592" y="5715426"/>
            <a:ext cx="444501" cy="444501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9" name="Square"/>
          <p:cNvSpPr/>
          <p:nvPr/>
        </p:nvSpPr>
        <p:spPr>
          <a:xfrm>
            <a:off x="9880809" y="5664626"/>
            <a:ext cx="444501" cy="444501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0" name="Triangle"/>
          <p:cNvSpPr/>
          <p:nvPr/>
        </p:nvSpPr>
        <p:spPr>
          <a:xfrm>
            <a:off x="11596128" y="5646557"/>
            <a:ext cx="418282" cy="4182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1" name="Circle"/>
          <p:cNvSpPr/>
          <p:nvPr/>
        </p:nvSpPr>
        <p:spPr>
          <a:xfrm>
            <a:off x="7959152" y="6303014"/>
            <a:ext cx="444501" cy="444501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2" name="Square"/>
          <p:cNvSpPr/>
          <p:nvPr/>
        </p:nvSpPr>
        <p:spPr>
          <a:xfrm>
            <a:off x="9887369" y="6277614"/>
            <a:ext cx="444501" cy="444501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" name="Triangle"/>
          <p:cNvSpPr/>
          <p:nvPr/>
        </p:nvSpPr>
        <p:spPr>
          <a:xfrm>
            <a:off x="11583428" y="6259546"/>
            <a:ext cx="418282" cy="418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4" name="Circle"/>
          <p:cNvSpPr/>
          <p:nvPr/>
        </p:nvSpPr>
        <p:spPr>
          <a:xfrm>
            <a:off x="7970055" y="6897116"/>
            <a:ext cx="444501" cy="444501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5" name="Square"/>
          <p:cNvSpPr/>
          <p:nvPr/>
        </p:nvSpPr>
        <p:spPr>
          <a:xfrm>
            <a:off x="9898272" y="6871716"/>
            <a:ext cx="444501" cy="444501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6" name="Triangle"/>
          <p:cNvSpPr/>
          <p:nvPr/>
        </p:nvSpPr>
        <p:spPr>
          <a:xfrm>
            <a:off x="11594330" y="6853647"/>
            <a:ext cx="418283" cy="4182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" name="Circle"/>
          <p:cNvSpPr/>
          <p:nvPr/>
        </p:nvSpPr>
        <p:spPr>
          <a:xfrm>
            <a:off x="7976405" y="7484704"/>
            <a:ext cx="444501" cy="444501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8" name="Square"/>
          <p:cNvSpPr/>
          <p:nvPr/>
        </p:nvSpPr>
        <p:spPr>
          <a:xfrm>
            <a:off x="9904622" y="7433904"/>
            <a:ext cx="444501" cy="444501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9" name="Triangle"/>
          <p:cNvSpPr/>
          <p:nvPr/>
        </p:nvSpPr>
        <p:spPr>
          <a:xfrm>
            <a:off x="11619940" y="7415835"/>
            <a:ext cx="418283" cy="4182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0" name="Circle"/>
          <p:cNvSpPr/>
          <p:nvPr/>
        </p:nvSpPr>
        <p:spPr>
          <a:xfrm>
            <a:off x="7982965" y="8072292"/>
            <a:ext cx="444501" cy="444501"/>
          </a:xfrm>
          <a:prstGeom prst="ellips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1" name="Square"/>
          <p:cNvSpPr/>
          <p:nvPr/>
        </p:nvSpPr>
        <p:spPr>
          <a:xfrm>
            <a:off x="9911182" y="8046892"/>
            <a:ext cx="444501" cy="444501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2" name="Triangle"/>
          <p:cNvSpPr/>
          <p:nvPr/>
        </p:nvSpPr>
        <p:spPr>
          <a:xfrm>
            <a:off x="11607240" y="8028824"/>
            <a:ext cx="418283" cy="418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