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i="1" sz="2400"/>
            </a:lvl1pPr>
          </a:lstStyle>
          <a:p>
            <a:pPr/>
            <a:r>
              <a:t>–Johnny Appleseed</a:t>
            </a:r>
          </a:p>
        </p:txBody>
      </p:sp>
      <p:sp>
        <p:nvSpPr>
          <p:cNvPr id="94" name="“Type a quote here.”"/>
          <p:cNvSpPr txBox="1"/>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49853" y="0"/>
            <a:ext cx="14904506" cy="99441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22088" y="289099"/>
            <a:ext cx="9753603" cy="6505789"/>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263775" y="613833"/>
            <a:ext cx="12401550" cy="8267701"/>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086225" y="2586566"/>
            <a:ext cx="9429750" cy="6286501"/>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680200" y="5029200"/>
            <a:ext cx="6054748" cy="4038600"/>
          </a:xfrm>
          <a:prstGeom prst="rect">
            <a:avLst/>
          </a:prstGeom>
        </p:spPr>
        <p:txBody>
          <a:bodyPr lIns="91439" tIns="45719" rIns="91439" bIns="45719" anchor="t">
            <a:noAutofit/>
          </a:bodyPr>
          <a:lstStyle/>
          <a:p>
            <a:pPr/>
          </a:p>
        </p:txBody>
      </p:sp>
      <p:sp>
        <p:nvSpPr>
          <p:cNvPr id="84" name="Image"/>
          <p:cNvSpPr/>
          <p:nvPr>
            <p:ph type="pic" sz="quarter" idx="14"/>
          </p:nvPr>
        </p:nvSpPr>
        <p:spPr>
          <a:xfrm>
            <a:off x="6502400" y="889000"/>
            <a:ext cx="5867400" cy="3911601"/>
          </a:xfrm>
          <a:prstGeom prst="rect">
            <a:avLst/>
          </a:prstGeom>
        </p:spPr>
        <p:txBody>
          <a:bodyPr lIns="91439" tIns="45719" rIns="91439" bIns="45719" anchor="t">
            <a:noAutofit/>
          </a:bodyPr>
          <a:lstStyle/>
          <a:p>
            <a:pPr/>
          </a:p>
        </p:txBody>
      </p:sp>
      <p:sp>
        <p:nvSpPr>
          <p:cNvPr id="85" name="Image"/>
          <p:cNvSpPr/>
          <p:nvPr>
            <p:ph type="pic" idx="15"/>
          </p:nvPr>
        </p:nvSpPr>
        <p:spPr>
          <a:xfrm>
            <a:off x="-2374900" y="889000"/>
            <a:ext cx="11982450" cy="79883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Scripture Discovery"/>
          <p:cNvSpPr txBox="1"/>
          <p:nvPr>
            <p:ph type="ctrTitle"/>
          </p:nvPr>
        </p:nvSpPr>
        <p:spPr>
          <a:xfrm>
            <a:off x="1091827" y="381000"/>
            <a:ext cx="10821146" cy="1852811"/>
          </a:xfrm>
          <a:prstGeom prst="rect">
            <a:avLst/>
          </a:prstGeom>
        </p:spPr>
        <p:txBody>
          <a:bodyPr/>
          <a:lstStyle>
            <a:lvl1pPr>
              <a:defRPr sz="10000">
                <a:latin typeface="Marker Felt"/>
                <a:ea typeface="Marker Felt"/>
                <a:cs typeface="Marker Felt"/>
                <a:sym typeface="Marker Felt"/>
              </a:defRPr>
            </a:lvl1pPr>
          </a:lstStyle>
          <a:p>
            <a:pPr/>
            <a:r>
              <a:t>Scripture Discovery</a:t>
            </a:r>
          </a:p>
        </p:txBody>
      </p:sp>
      <p:sp>
        <p:nvSpPr>
          <p:cNvPr id="120" name="Choose a book of the Bible to read, pray over, and meditate upon each day this week. Choose one that speaks to where you are right now.  Here are 10 of the 66 books of the Bible with a challenge for you as you choose God this week.  Jot a note on what you find so you can refer to it later.…"/>
          <p:cNvSpPr txBox="1"/>
          <p:nvPr>
            <p:ph type="subTitle" idx="1"/>
          </p:nvPr>
        </p:nvSpPr>
        <p:spPr>
          <a:xfrm>
            <a:off x="327967" y="2548383"/>
            <a:ext cx="12348866" cy="6738989"/>
          </a:xfrm>
          <a:prstGeom prst="rect">
            <a:avLst/>
          </a:prstGeom>
        </p:spPr>
        <p:txBody>
          <a:bodyPr/>
          <a:lstStyle/>
          <a:p>
            <a:pPr algn="l" defTabSz="457200">
              <a:defRPr sz="1400">
                <a:latin typeface="Arial"/>
                <a:ea typeface="Arial"/>
                <a:cs typeface="Arial"/>
                <a:sym typeface="Arial"/>
              </a:defRPr>
            </a:pPr>
            <a:r>
              <a:rPr sz="1800"/>
              <a:t>Choose a book of the Bible to read, pray over, and meditate upon each day this week. Choose one that speaks to where you are right now.  Here are 10 of the 66 books of the Bible with a challenge for you as you choose God this week.  Jot a note on what you find so you can refer to it later.</a:t>
            </a:r>
            <a:endParaRPr sz="1800"/>
          </a:p>
          <a:p>
            <a:pPr algn="l" defTabSz="457200">
              <a:defRPr sz="1400">
                <a:latin typeface="Arial"/>
                <a:ea typeface="Arial"/>
                <a:cs typeface="Arial"/>
                <a:sym typeface="Arial"/>
              </a:defRPr>
            </a:pPr>
          </a:p>
          <a:p>
            <a:pPr algn="l" defTabSz="457200">
              <a:defRPr sz="1400">
                <a:latin typeface="Arial"/>
                <a:ea typeface="Arial"/>
                <a:cs typeface="Arial"/>
                <a:sym typeface="Arial"/>
              </a:defRPr>
            </a:pPr>
          </a:p>
          <a:p>
            <a:pPr algn="l" defTabSz="457200">
              <a:lnSpc>
                <a:spcPct val="150000"/>
              </a:lnSpc>
              <a:defRPr sz="2400">
                <a:latin typeface="Arial"/>
                <a:ea typeface="Arial"/>
                <a:cs typeface="Arial"/>
                <a:sym typeface="Arial"/>
              </a:defRPr>
            </a:pPr>
            <a:r>
              <a:rPr b="1"/>
              <a:t>Psalms</a:t>
            </a:r>
            <a:r>
              <a:t>—Look for anguish and honesty</a:t>
            </a:r>
          </a:p>
          <a:p>
            <a:pPr algn="l" defTabSz="457200">
              <a:lnSpc>
                <a:spcPct val="150000"/>
              </a:lnSpc>
              <a:defRPr sz="2400">
                <a:latin typeface="Arial"/>
                <a:ea typeface="Arial"/>
                <a:cs typeface="Arial"/>
                <a:sym typeface="Arial"/>
              </a:defRPr>
            </a:pPr>
            <a:r>
              <a:rPr b="1"/>
              <a:t>Proverbs</a:t>
            </a:r>
            <a:r>
              <a:t>—Pick the wisdom that hits the mark for you right now</a:t>
            </a:r>
          </a:p>
          <a:p>
            <a:pPr algn="l" defTabSz="457200">
              <a:lnSpc>
                <a:spcPct val="150000"/>
              </a:lnSpc>
              <a:defRPr sz="2400">
                <a:latin typeface="Arial"/>
                <a:ea typeface="Arial"/>
                <a:cs typeface="Arial"/>
                <a:sym typeface="Arial"/>
              </a:defRPr>
            </a:pPr>
            <a:r>
              <a:rPr b="1"/>
              <a:t>Ecclesiastes</a:t>
            </a:r>
            <a:r>
              <a:t>—Zero in on truths here you have learned over time</a:t>
            </a:r>
          </a:p>
          <a:p>
            <a:pPr algn="l" defTabSz="457200">
              <a:lnSpc>
                <a:spcPct val="150000"/>
              </a:lnSpc>
              <a:defRPr sz="2400">
                <a:latin typeface="Arial"/>
                <a:ea typeface="Arial"/>
                <a:cs typeface="Arial"/>
                <a:sym typeface="Arial"/>
              </a:defRPr>
            </a:pPr>
            <a:r>
              <a:rPr b="1"/>
              <a:t>Isaiah</a:t>
            </a:r>
            <a:r>
              <a:t>—Note hope in these pages</a:t>
            </a:r>
          </a:p>
          <a:p>
            <a:pPr algn="l" defTabSz="457200">
              <a:lnSpc>
                <a:spcPct val="150000"/>
              </a:lnSpc>
              <a:defRPr sz="2400">
                <a:latin typeface="Arial"/>
                <a:ea typeface="Arial"/>
                <a:cs typeface="Arial"/>
                <a:sym typeface="Arial"/>
              </a:defRPr>
            </a:pPr>
            <a:r>
              <a:rPr b="1"/>
              <a:t>Daniel</a:t>
            </a:r>
            <a:r>
              <a:t>—Audacity, courage and faith on display</a:t>
            </a:r>
          </a:p>
          <a:p>
            <a:pPr algn="l" defTabSz="457200">
              <a:lnSpc>
                <a:spcPct val="150000"/>
              </a:lnSpc>
              <a:defRPr sz="2400">
                <a:latin typeface="Arial"/>
                <a:ea typeface="Arial"/>
                <a:cs typeface="Arial"/>
                <a:sym typeface="Arial"/>
              </a:defRPr>
            </a:pPr>
            <a:r>
              <a:rPr b="1"/>
              <a:t>Mark</a:t>
            </a:r>
            <a:r>
              <a:t>—Jesus taking action on the spot</a:t>
            </a:r>
          </a:p>
          <a:p>
            <a:pPr algn="l" defTabSz="457200">
              <a:lnSpc>
                <a:spcPct val="150000"/>
              </a:lnSpc>
              <a:defRPr sz="2400">
                <a:latin typeface="Arial"/>
                <a:ea typeface="Arial"/>
                <a:cs typeface="Arial"/>
                <a:sym typeface="Arial"/>
              </a:defRPr>
            </a:pPr>
            <a:r>
              <a:rPr b="1"/>
              <a:t>Acts</a:t>
            </a:r>
            <a:r>
              <a:t>—Be amazed by the apostles boldness and bravery</a:t>
            </a:r>
          </a:p>
          <a:p>
            <a:pPr algn="l" defTabSz="457200">
              <a:lnSpc>
                <a:spcPct val="150000"/>
              </a:lnSpc>
              <a:defRPr sz="2400">
                <a:latin typeface="Arial"/>
                <a:ea typeface="Arial"/>
                <a:cs typeface="Arial"/>
                <a:sym typeface="Arial"/>
              </a:defRPr>
            </a:pPr>
            <a:r>
              <a:rPr b="1"/>
              <a:t>Romans</a:t>
            </a:r>
            <a:r>
              <a:t>—Repeat the encouragement and logic found here</a:t>
            </a:r>
          </a:p>
          <a:p>
            <a:pPr algn="l" defTabSz="457200">
              <a:lnSpc>
                <a:spcPct val="150000"/>
              </a:lnSpc>
              <a:defRPr sz="2400">
                <a:latin typeface="Arial"/>
                <a:ea typeface="Arial"/>
                <a:cs typeface="Arial"/>
                <a:sym typeface="Arial"/>
              </a:defRPr>
            </a:pPr>
            <a:r>
              <a:rPr b="1"/>
              <a:t>Hebrews</a:t>
            </a:r>
            <a:r>
              <a:t>—Chew on the metaphors and meaning in these verses</a:t>
            </a:r>
          </a:p>
          <a:p>
            <a:pPr algn="l" defTabSz="457200">
              <a:lnSpc>
                <a:spcPct val="150000"/>
              </a:lnSpc>
              <a:defRPr sz="2400">
                <a:latin typeface="Arial"/>
                <a:ea typeface="Arial"/>
                <a:cs typeface="Arial"/>
                <a:sym typeface="Arial"/>
              </a:defRPr>
            </a:pPr>
            <a:r>
              <a:rPr b="1"/>
              <a:t>Revelation</a:t>
            </a:r>
            <a:r>
              <a:t>—Visualize with amazement the hope in these Jesus symbols</a:t>
            </a:r>
          </a:p>
        </p:txBody>
      </p:sp>
      <p:sp>
        <p:nvSpPr>
          <p:cNvPr id="121" name="Rectangle"/>
          <p:cNvSpPr/>
          <p:nvPr/>
        </p:nvSpPr>
        <p:spPr>
          <a:xfrm>
            <a:off x="177155" y="443210"/>
            <a:ext cx="12650490" cy="9104412"/>
          </a:xfrm>
          <a:prstGeom prst="rect">
            <a:avLst/>
          </a:prstGeom>
          <a:ln w="50800">
            <a:solidFill>
              <a:srgbClr val="000000"/>
            </a:solidFill>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