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/>
          <p:nvPr>
            <p:ph type="body" sz="quarter" idx="13"/>
          </p:nvPr>
        </p:nvSpPr>
        <p:spPr>
          <a:xfrm>
            <a:off x="1270000" y="6362700"/>
            <a:ext cx="10464800" cy="461366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 txBox="1"/>
          <p:nvPr>
            <p:ph type="body" sz="quarter" idx="14"/>
          </p:nvPr>
        </p:nvSpPr>
        <p:spPr>
          <a:xfrm>
            <a:off x="1270000" y="4267112"/>
            <a:ext cx="10464800" cy="609776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42900"/>
          </a:xfrm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6328884" y="9296400"/>
            <a:ext cx="340259" cy="324306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ive &amp; Take"/>
          <p:cNvSpPr txBox="1"/>
          <p:nvPr>
            <p:ph type="ctrTitle"/>
          </p:nvPr>
        </p:nvSpPr>
        <p:spPr>
          <a:xfrm>
            <a:off x="457348" y="393700"/>
            <a:ext cx="12090104" cy="2573239"/>
          </a:xfrm>
          <a:prstGeom prst="rect">
            <a:avLst/>
          </a:prstGeom>
        </p:spPr>
        <p:txBody>
          <a:bodyPr/>
          <a:lstStyle>
            <a:lvl1pPr>
              <a:defRPr sz="15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Give &amp; Take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ive &amp; Take"/>
          <p:cNvSpPr txBox="1"/>
          <p:nvPr>
            <p:ph type="ctrTitle"/>
          </p:nvPr>
        </p:nvSpPr>
        <p:spPr>
          <a:xfrm>
            <a:off x="457348" y="393700"/>
            <a:ext cx="12090104" cy="2573239"/>
          </a:xfrm>
          <a:prstGeom prst="rect">
            <a:avLst/>
          </a:prstGeom>
        </p:spPr>
        <p:txBody>
          <a:bodyPr/>
          <a:lstStyle>
            <a:lvl1pPr>
              <a:defRPr sz="15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Give &amp; Take</a:t>
            </a:r>
          </a:p>
        </p:txBody>
      </p:sp>
      <p:sp>
        <p:nvSpPr>
          <p:cNvPr id="122" name="Have 1 person/team…"/>
          <p:cNvSpPr txBox="1"/>
          <p:nvPr/>
        </p:nvSpPr>
        <p:spPr>
          <a:xfrm>
            <a:off x="359469" y="3028429"/>
            <a:ext cx="12285862" cy="514454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Have 1 person/team </a:t>
            </a:r>
          </a:p>
          <a:p>
            <a:pPr>
              <a:defRPr b="0" sz="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divide money into 5 portions and then put it into 5 containers without knowing which container goes for which </a:t>
            </a:r>
          </a:p>
          <a:p>
            <a:pPr>
              <a:defRPr b="0" sz="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cause/purpose.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ive &amp; Take"/>
          <p:cNvSpPr txBox="1"/>
          <p:nvPr>
            <p:ph type="ctrTitle"/>
          </p:nvPr>
        </p:nvSpPr>
        <p:spPr>
          <a:xfrm>
            <a:off x="457348" y="393700"/>
            <a:ext cx="12090104" cy="2573239"/>
          </a:xfrm>
          <a:prstGeom prst="rect">
            <a:avLst/>
          </a:prstGeom>
        </p:spPr>
        <p:txBody>
          <a:bodyPr/>
          <a:lstStyle>
            <a:lvl1pPr>
              <a:defRPr sz="15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Give &amp; Take</a:t>
            </a:r>
          </a:p>
        </p:txBody>
      </p:sp>
      <p:sp>
        <p:nvSpPr>
          <p:cNvPr id="125" name="Have a 2nd person/team…"/>
          <p:cNvSpPr txBox="1"/>
          <p:nvPr/>
        </p:nvSpPr>
        <p:spPr>
          <a:xfrm>
            <a:off x="359469" y="3378200"/>
            <a:ext cx="12285862" cy="35306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Have a 2nd person/team </a:t>
            </a:r>
          </a:p>
          <a:p>
            <a:pPr>
              <a:defRPr b="0" sz="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label 5 containers </a:t>
            </a:r>
          </a:p>
          <a:p>
            <a:pPr>
              <a:defRPr b="0" sz="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without the first person/team knowing which container is for which item.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ive &amp; Take"/>
          <p:cNvSpPr txBox="1"/>
          <p:nvPr>
            <p:ph type="ctrTitle"/>
          </p:nvPr>
        </p:nvSpPr>
        <p:spPr>
          <a:xfrm>
            <a:off x="457348" y="393700"/>
            <a:ext cx="12090104" cy="2573239"/>
          </a:xfrm>
          <a:prstGeom prst="rect">
            <a:avLst/>
          </a:prstGeom>
        </p:spPr>
        <p:txBody>
          <a:bodyPr/>
          <a:lstStyle>
            <a:lvl1pPr>
              <a:defRPr sz="15000"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/>
            <a:r>
              <a:t>Give &amp; Take</a:t>
            </a:r>
          </a:p>
        </p:txBody>
      </p:sp>
      <p:sp>
        <p:nvSpPr>
          <p:cNvPr id="128" name="Following are labels for the 5 containers.…"/>
          <p:cNvSpPr txBox="1"/>
          <p:nvPr/>
        </p:nvSpPr>
        <p:spPr>
          <a:xfrm>
            <a:off x="359469" y="3378199"/>
            <a:ext cx="12449275" cy="28241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Following are labels for the 5 containers.</a:t>
            </a:r>
          </a:p>
          <a:p>
            <a:pPr>
              <a:defRPr b="0" sz="50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  <a:p>
            <a:pPr>
              <a:defRPr b="0" sz="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You can adapt these as you choose.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Youth…"/>
          <p:cNvSpPr txBox="1"/>
          <p:nvPr>
            <p:ph type="ctrTitle"/>
          </p:nvPr>
        </p:nvSpPr>
        <p:spPr>
          <a:xfrm>
            <a:off x="457348" y="393700"/>
            <a:ext cx="12090104" cy="7438678"/>
          </a:xfrm>
          <a:prstGeom prst="rect">
            <a:avLst/>
          </a:prstGeom>
        </p:spPr>
        <p:txBody>
          <a:bodyPr/>
          <a:lstStyle/>
          <a:p>
            <a:pPr>
              <a:defRPr sz="1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Youth</a:t>
            </a:r>
          </a:p>
          <a:p>
            <a:pPr>
              <a:defRPr sz="1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Sabbath</a:t>
            </a:r>
          </a:p>
          <a:p>
            <a:pPr>
              <a:defRPr sz="1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School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hurch…"/>
          <p:cNvSpPr txBox="1"/>
          <p:nvPr>
            <p:ph type="ctrTitle"/>
          </p:nvPr>
        </p:nvSpPr>
        <p:spPr>
          <a:xfrm>
            <a:off x="457348" y="393700"/>
            <a:ext cx="12090104" cy="7438678"/>
          </a:xfrm>
          <a:prstGeom prst="rect">
            <a:avLst/>
          </a:prstGeom>
        </p:spPr>
        <p:txBody>
          <a:bodyPr/>
          <a:lstStyle/>
          <a:p>
            <a:pPr defTabSz="461518">
              <a:defRPr sz="1185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Church</a:t>
            </a:r>
          </a:p>
          <a:p>
            <a:pPr defTabSz="461518">
              <a:defRPr sz="1185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Budget</a:t>
            </a:r>
          </a:p>
          <a:p>
            <a:pPr defTabSz="461518">
              <a:defRPr sz="79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(pays for stuff at church)</a:t>
            </a:r>
          </a:p>
          <a:p>
            <a:pPr defTabSz="461518">
              <a:defRPr sz="79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Tithe…"/>
          <p:cNvSpPr txBox="1"/>
          <p:nvPr>
            <p:ph type="ctrTitle"/>
          </p:nvPr>
        </p:nvSpPr>
        <p:spPr>
          <a:xfrm>
            <a:off x="457348" y="393700"/>
            <a:ext cx="12090104" cy="7438678"/>
          </a:xfrm>
          <a:prstGeom prst="rect">
            <a:avLst/>
          </a:prstGeom>
        </p:spPr>
        <p:txBody>
          <a:bodyPr/>
          <a:lstStyle/>
          <a:p>
            <a:pPr>
              <a:defRPr sz="15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Tithe</a:t>
            </a:r>
          </a:p>
          <a:p>
            <a:pPr>
              <a:defRPr sz="100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(pays for pastors)</a:t>
            </a:r>
          </a:p>
          <a:p>
            <a:pPr>
              <a:defRPr sz="100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Missions…"/>
          <p:cNvSpPr txBox="1"/>
          <p:nvPr>
            <p:ph type="ctrTitle"/>
          </p:nvPr>
        </p:nvSpPr>
        <p:spPr>
          <a:xfrm>
            <a:off x="457348" y="393700"/>
            <a:ext cx="12090104" cy="7438678"/>
          </a:xfrm>
          <a:prstGeom prst="rect">
            <a:avLst/>
          </a:prstGeom>
        </p:spPr>
        <p:txBody>
          <a:bodyPr/>
          <a:lstStyle/>
          <a:p>
            <a:pPr defTabSz="455675">
              <a:defRPr sz="11699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Missions</a:t>
            </a:r>
          </a:p>
          <a:p>
            <a:pPr defTabSz="455675">
              <a:defRPr sz="78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(pays for ministry in others parts of the world)</a:t>
            </a:r>
          </a:p>
          <a:p>
            <a:pPr defTabSz="455675">
              <a:defRPr sz="78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Community…"/>
          <p:cNvSpPr txBox="1"/>
          <p:nvPr>
            <p:ph type="ctrTitle"/>
          </p:nvPr>
        </p:nvSpPr>
        <p:spPr>
          <a:xfrm>
            <a:off x="457348" y="393700"/>
            <a:ext cx="12090104" cy="7438678"/>
          </a:xfrm>
          <a:prstGeom prst="rect">
            <a:avLst/>
          </a:prstGeom>
        </p:spPr>
        <p:txBody>
          <a:bodyPr/>
          <a:lstStyle/>
          <a:p>
            <a:pPr defTabSz="391414">
              <a:defRPr sz="1005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Community</a:t>
            </a:r>
          </a:p>
          <a:p>
            <a:pPr defTabSz="391414">
              <a:defRPr sz="1005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Service</a:t>
            </a:r>
          </a:p>
          <a:p>
            <a:pPr defTabSz="391414">
              <a:defRPr sz="6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(pays for ministry in </a:t>
            </a:r>
          </a:p>
          <a:p>
            <a:pPr defTabSz="391414">
              <a:defRPr sz="6700"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t>your area)</a:t>
            </a:r>
          </a:p>
          <a:p>
            <a:pPr defTabSz="391414">
              <a:defRPr sz="6700">
                <a:latin typeface="Century Gothic"/>
                <a:ea typeface="Century Gothic"/>
                <a:cs typeface="Century Gothic"/>
                <a:sym typeface="Century Gothic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